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62" r:id="rId4"/>
    <p:sldId id="263" r:id="rId5"/>
    <p:sldId id="264" r:id="rId6"/>
    <p:sldId id="265" r:id="rId7"/>
    <p:sldId id="266" r:id="rId8"/>
    <p:sldId id="279" r:id="rId9"/>
    <p:sldId id="268" r:id="rId10"/>
    <p:sldId id="269" r:id="rId11"/>
    <p:sldId id="270" r:id="rId12"/>
    <p:sldId id="271" r:id="rId13"/>
    <p:sldId id="273" r:id="rId14"/>
    <p:sldId id="274" r:id="rId15"/>
    <p:sldId id="272" r:id="rId16"/>
    <p:sldId id="275" r:id="rId17"/>
    <p:sldId id="258"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22D0BE-5CEA-4726-84C9-1DBA34F8FAE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BC64FCC1-7FAB-493D-9810-21270968989A}">
      <dgm:prSet phldrT="[Texte]"/>
      <dgm:spPr/>
      <dgm:t>
        <a:bodyPr/>
        <a:lstStyle/>
        <a:p>
          <a:r>
            <a:rPr lang="fr-FR" dirty="0">
              <a:latin typeface="Arial" pitchFamily="34" charset="0"/>
              <a:cs typeface="Arial" pitchFamily="34" charset="0"/>
            </a:rPr>
            <a:t>La fonction publique d’Etat </a:t>
          </a:r>
          <a:endParaRPr lang="fr-FR" dirty="0"/>
        </a:p>
      </dgm:t>
    </dgm:pt>
    <dgm:pt modelId="{DD095661-6EA8-4151-81A6-A140D946DE65}" type="parTrans" cxnId="{CB582DA8-BC15-4DB7-8779-C1E4522FC91E}">
      <dgm:prSet/>
      <dgm:spPr/>
      <dgm:t>
        <a:bodyPr/>
        <a:lstStyle/>
        <a:p>
          <a:endParaRPr lang="fr-FR"/>
        </a:p>
      </dgm:t>
    </dgm:pt>
    <dgm:pt modelId="{EFDCB41C-8D2C-4010-A216-DC52D57D6A55}" type="sibTrans" cxnId="{CB582DA8-BC15-4DB7-8779-C1E4522FC91E}">
      <dgm:prSet/>
      <dgm:spPr/>
      <dgm:t>
        <a:bodyPr/>
        <a:lstStyle/>
        <a:p>
          <a:endParaRPr lang="fr-FR"/>
        </a:p>
      </dgm:t>
    </dgm:pt>
    <dgm:pt modelId="{4E43C652-5B27-4853-A3CF-1A01BE0BE17F}">
      <dgm:prSet phldrT="[Texte]"/>
      <dgm:spPr/>
      <dgm:t>
        <a:bodyPr/>
        <a:lstStyle/>
        <a:p>
          <a:r>
            <a:rPr lang="fr-FR" dirty="0">
              <a:latin typeface="Arial" pitchFamily="34" charset="0"/>
              <a:cs typeface="Arial" pitchFamily="34" charset="0"/>
            </a:rPr>
            <a:t>qui concerne l’Etat et ses services déconcentrés</a:t>
          </a:r>
          <a:endParaRPr lang="fr-FR" dirty="0"/>
        </a:p>
      </dgm:t>
    </dgm:pt>
    <dgm:pt modelId="{612D2BA6-6F25-4601-9C1A-11C1626F55D2}" type="parTrans" cxnId="{EB4EBC13-6DA3-4D8A-AE20-DA4453D426EA}">
      <dgm:prSet/>
      <dgm:spPr/>
      <dgm:t>
        <a:bodyPr/>
        <a:lstStyle/>
        <a:p>
          <a:endParaRPr lang="fr-FR"/>
        </a:p>
      </dgm:t>
    </dgm:pt>
    <dgm:pt modelId="{60D551E3-9F27-4E0B-9790-692F5802391F}" type="sibTrans" cxnId="{EB4EBC13-6DA3-4D8A-AE20-DA4453D426EA}">
      <dgm:prSet/>
      <dgm:spPr/>
      <dgm:t>
        <a:bodyPr/>
        <a:lstStyle/>
        <a:p>
          <a:endParaRPr lang="fr-FR"/>
        </a:p>
      </dgm:t>
    </dgm:pt>
    <dgm:pt modelId="{A9EE28C0-540E-476A-96C6-FD23C8BFDBE1}">
      <dgm:prSet phldrT="[Texte]"/>
      <dgm:spPr/>
      <dgm:t>
        <a:bodyPr/>
        <a:lstStyle/>
        <a:p>
          <a:r>
            <a:rPr lang="fr-FR" dirty="0"/>
            <a:t>La f</a:t>
          </a:r>
          <a:r>
            <a:rPr lang="fr-FR" dirty="0">
              <a:latin typeface="Arial" pitchFamily="34" charset="0"/>
              <a:cs typeface="Arial" pitchFamily="34" charset="0"/>
            </a:rPr>
            <a:t>onction publique territoriale - FPT- </a:t>
          </a:r>
          <a:endParaRPr lang="fr-FR" dirty="0"/>
        </a:p>
      </dgm:t>
    </dgm:pt>
    <dgm:pt modelId="{931D92FE-AD9F-4AF6-B9BB-3225E4DCC7BF}" type="parTrans" cxnId="{22FF7F05-7AE4-4EE8-A393-B1F062941F5F}">
      <dgm:prSet/>
      <dgm:spPr/>
      <dgm:t>
        <a:bodyPr/>
        <a:lstStyle/>
        <a:p>
          <a:endParaRPr lang="fr-FR"/>
        </a:p>
      </dgm:t>
    </dgm:pt>
    <dgm:pt modelId="{3987DEC3-F62A-4059-8685-DF86AB155FF5}" type="sibTrans" cxnId="{22FF7F05-7AE4-4EE8-A393-B1F062941F5F}">
      <dgm:prSet/>
      <dgm:spPr/>
      <dgm:t>
        <a:bodyPr/>
        <a:lstStyle/>
        <a:p>
          <a:endParaRPr lang="fr-FR"/>
        </a:p>
      </dgm:t>
    </dgm:pt>
    <dgm:pt modelId="{ECAC21AF-7D61-428A-962B-9577B3FCF83F}">
      <dgm:prSet phldrT="[Texte]"/>
      <dgm:spPr/>
      <dgm:t>
        <a:bodyPr/>
        <a:lstStyle/>
        <a:p>
          <a:r>
            <a:rPr lang="fr-FR" dirty="0">
              <a:latin typeface="Arial" pitchFamily="34" charset="0"/>
              <a:cs typeface="Arial" pitchFamily="34" charset="0"/>
            </a:rPr>
            <a:t> qui concerne les communes et leurs groupements, les départements et les régions, mais aussi d’autres établissements</a:t>
          </a:r>
          <a:endParaRPr lang="fr-FR" dirty="0"/>
        </a:p>
      </dgm:t>
    </dgm:pt>
    <dgm:pt modelId="{126D6562-B01A-4CF9-A851-BC4738107941}" type="parTrans" cxnId="{03749134-0DF3-4950-A398-71A2008859F7}">
      <dgm:prSet/>
      <dgm:spPr/>
      <dgm:t>
        <a:bodyPr/>
        <a:lstStyle/>
        <a:p>
          <a:endParaRPr lang="fr-FR"/>
        </a:p>
      </dgm:t>
    </dgm:pt>
    <dgm:pt modelId="{06223E93-0F8A-4826-9D58-D963B9B51523}" type="sibTrans" cxnId="{03749134-0DF3-4950-A398-71A2008859F7}">
      <dgm:prSet/>
      <dgm:spPr/>
      <dgm:t>
        <a:bodyPr/>
        <a:lstStyle/>
        <a:p>
          <a:endParaRPr lang="fr-FR"/>
        </a:p>
      </dgm:t>
    </dgm:pt>
    <dgm:pt modelId="{903E70AA-E5D2-4056-86FA-96B4F085B76C}">
      <dgm:prSet phldrT="[Texte]"/>
      <dgm:spPr/>
      <dgm:t>
        <a:bodyPr/>
        <a:lstStyle/>
        <a:p>
          <a:r>
            <a:rPr lang="fr-FR" dirty="0"/>
            <a:t>La f</a:t>
          </a:r>
          <a:r>
            <a:rPr lang="fr-FR" dirty="0">
              <a:latin typeface="Arial" pitchFamily="34" charset="0"/>
              <a:cs typeface="Arial" pitchFamily="34" charset="0"/>
            </a:rPr>
            <a:t>onction publique hospitalière</a:t>
          </a:r>
          <a:endParaRPr lang="fr-FR" dirty="0"/>
        </a:p>
      </dgm:t>
    </dgm:pt>
    <dgm:pt modelId="{499C297D-20B2-43FD-9B9C-955023192E5A}" type="parTrans" cxnId="{275F8D13-4F7B-4743-9FA1-84F4CAB75F1A}">
      <dgm:prSet/>
      <dgm:spPr/>
      <dgm:t>
        <a:bodyPr/>
        <a:lstStyle/>
        <a:p>
          <a:endParaRPr lang="fr-FR"/>
        </a:p>
      </dgm:t>
    </dgm:pt>
    <dgm:pt modelId="{4F9A5F60-7005-4431-BC18-F29BBF0D01E8}" type="sibTrans" cxnId="{275F8D13-4F7B-4743-9FA1-84F4CAB75F1A}">
      <dgm:prSet/>
      <dgm:spPr/>
      <dgm:t>
        <a:bodyPr/>
        <a:lstStyle/>
        <a:p>
          <a:endParaRPr lang="fr-FR"/>
        </a:p>
      </dgm:t>
    </dgm:pt>
    <dgm:pt modelId="{57BF6DBE-1EF1-4DF7-AC32-9F2A7550F347}">
      <dgm:prSet phldrT="[Texte]"/>
      <dgm:spPr/>
      <dgm:t>
        <a:bodyPr/>
        <a:lstStyle/>
        <a:p>
          <a:r>
            <a:rPr lang="fr-FR" dirty="0">
              <a:latin typeface="Arial" pitchFamily="34" charset="0"/>
              <a:cs typeface="Arial" pitchFamily="34" charset="0"/>
            </a:rPr>
            <a:t>qui concerne les établissements publics de santé et les établissements publics sociaux et médico-sociaux non territoriaux)</a:t>
          </a:r>
          <a:endParaRPr lang="fr-FR" dirty="0"/>
        </a:p>
      </dgm:t>
    </dgm:pt>
    <dgm:pt modelId="{DB8CECBB-E417-4F64-83E6-59B61D73925C}" type="parTrans" cxnId="{C76BF498-9D23-4681-970E-67E247D66213}">
      <dgm:prSet/>
      <dgm:spPr/>
      <dgm:t>
        <a:bodyPr/>
        <a:lstStyle/>
        <a:p>
          <a:endParaRPr lang="fr-FR"/>
        </a:p>
      </dgm:t>
    </dgm:pt>
    <dgm:pt modelId="{509B1249-74B9-482E-A64A-35981961B204}" type="sibTrans" cxnId="{C76BF498-9D23-4681-970E-67E247D66213}">
      <dgm:prSet/>
      <dgm:spPr/>
      <dgm:t>
        <a:bodyPr/>
        <a:lstStyle/>
        <a:p>
          <a:endParaRPr lang="fr-FR"/>
        </a:p>
      </dgm:t>
    </dgm:pt>
    <dgm:pt modelId="{C3C70CE3-F676-4102-A431-EDD59DE91538}">
      <dgm:prSet phldrT="[Texte]"/>
      <dgm:spPr/>
      <dgm:t>
        <a:bodyPr/>
        <a:lstStyle/>
        <a:p>
          <a:endParaRPr lang="fr-FR" dirty="0"/>
        </a:p>
      </dgm:t>
    </dgm:pt>
    <dgm:pt modelId="{3BA161F5-B8C5-4FFF-9CFD-647444091967}" type="parTrans" cxnId="{9867F5F5-3482-4E9A-84A8-3643E734A27C}">
      <dgm:prSet/>
      <dgm:spPr/>
      <dgm:t>
        <a:bodyPr/>
        <a:lstStyle/>
        <a:p>
          <a:endParaRPr lang="fr-FR"/>
        </a:p>
      </dgm:t>
    </dgm:pt>
    <dgm:pt modelId="{1E2A38AB-E6CF-4E14-9719-21DF2C1E45AE}" type="sibTrans" cxnId="{9867F5F5-3482-4E9A-84A8-3643E734A27C}">
      <dgm:prSet/>
      <dgm:spPr/>
      <dgm:t>
        <a:bodyPr/>
        <a:lstStyle/>
        <a:p>
          <a:endParaRPr lang="fr-FR"/>
        </a:p>
      </dgm:t>
    </dgm:pt>
    <dgm:pt modelId="{79943B65-37A0-4CD6-8350-A0C64AB4E224}" type="pres">
      <dgm:prSet presAssocID="{E622D0BE-5CEA-4726-84C9-1DBA34F8FAE5}" presName="Name0" presStyleCnt="0">
        <dgm:presLayoutVars>
          <dgm:dir/>
          <dgm:animLvl val="lvl"/>
          <dgm:resizeHandles val="exact"/>
        </dgm:presLayoutVars>
      </dgm:prSet>
      <dgm:spPr/>
    </dgm:pt>
    <dgm:pt modelId="{CE1FD50F-5CEA-41A2-A9E8-E34790841C8D}" type="pres">
      <dgm:prSet presAssocID="{BC64FCC1-7FAB-493D-9810-21270968989A}" presName="linNode" presStyleCnt="0"/>
      <dgm:spPr/>
    </dgm:pt>
    <dgm:pt modelId="{6B3063D5-9275-4700-A36B-9EFAF44AB186}" type="pres">
      <dgm:prSet presAssocID="{BC64FCC1-7FAB-493D-9810-21270968989A}" presName="parentText" presStyleLbl="node1" presStyleIdx="0" presStyleCnt="3" custLinFactNeighborX="0" custLinFactNeighborY="-669">
        <dgm:presLayoutVars>
          <dgm:chMax val="1"/>
          <dgm:bulletEnabled val="1"/>
        </dgm:presLayoutVars>
      </dgm:prSet>
      <dgm:spPr/>
    </dgm:pt>
    <dgm:pt modelId="{F8465FDB-2400-4339-8A28-9C3483B12FFD}" type="pres">
      <dgm:prSet presAssocID="{BC64FCC1-7FAB-493D-9810-21270968989A}" presName="descendantText" presStyleLbl="alignAccFollowNode1" presStyleIdx="0" presStyleCnt="3" custLinFactNeighborX="100" custLinFactNeighborY="3897">
        <dgm:presLayoutVars>
          <dgm:bulletEnabled val="1"/>
        </dgm:presLayoutVars>
      </dgm:prSet>
      <dgm:spPr/>
    </dgm:pt>
    <dgm:pt modelId="{5307ED26-1951-476C-926A-D099EC575036}" type="pres">
      <dgm:prSet presAssocID="{EFDCB41C-8D2C-4010-A216-DC52D57D6A55}" presName="sp" presStyleCnt="0"/>
      <dgm:spPr/>
    </dgm:pt>
    <dgm:pt modelId="{7F380734-1DEA-4E0C-8062-73C9260CF36F}" type="pres">
      <dgm:prSet presAssocID="{A9EE28C0-540E-476A-96C6-FD23C8BFDBE1}" presName="linNode" presStyleCnt="0"/>
      <dgm:spPr/>
    </dgm:pt>
    <dgm:pt modelId="{0139F4FC-F336-4332-B595-3F8E2ADBB90B}" type="pres">
      <dgm:prSet presAssocID="{A9EE28C0-540E-476A-96C6-FD23C8BFDBE1}" presName="parentText" presStyleLbl="node1" presStyleIdx="1" presStyleCnt="3">
        <dgm:presLayoutVars>
          <dgm:chMax val="1"/>
          <dgm:bulletEnabled val="1"/>
        </dgm:presLayoutVars>
      </dgm:prSet>
      <dgm:spPr/>
    </dgm:pt>
    <dgm:pt modelId="{7AB9B393-6C76-4966-8240-C707D05B116C}" type="pres">
      <dgm:prSet presAssocID="{A9EE28C0-540E-476A-96C6-FD23C8BFDBE1}" presName="descendantText" presStyleLbl="alignAccFollowNode1" presStyleIdx="1" presStyleCnt="3">
        <dgm:presLayoutVars>
          <dgm:bulletEnabled val="1"/>
        </dgm:presLayoutVars>
      </dgm:prSet>
      <dgm:spPr/>
    </dgm:pt>
    <dgm:pt modelId="{D26398CB-0258-4ED6-BBAE-ACD5B0682B99}" type="pres">
      <dgm:prSet presAssocID="{3987DEC3-F62A-4059-8685-DF86AB155FF5}" presName="sp" presStyleCnt="0"/>
      <dgm:spPr/>
    </dgm:pt>
    <dgm:pt modelId="{B94FA8B0-7487-4778-B3F8-DDE422DD3AA8}" type="pres">
      <dgm:prSet presAssocID="{903E70AA-E5D2-4056-86FA-96B4F085B76C}" presName="linNode" presStyleCnt="0"/>
      <dgm:spPr/>
    </dgm:pt>
    <dgm:pt modelId="{5073D837-B752-4D22-905B-1802D9E62DDE}" type="pres">
      <dgm:prSet presAssocID="{903E70AA-E5D2-4056-86FA-96B4F085B76C}" presName="parentText" presStyleLbl="node1" presStyleIdx="2" presStyleCnt="3">
        <dgm:presLayoutVars>
          <dgm:chMax val="1"/>
          <dgm:bulletEnabled val="1"/>
        </dgm:presLayoutVars>
      </dgm:prSet>
      <dgm:spPr/>
    </dgm:pt>
    <dgm:pt modelId="{82261F7E-EC2B-4333-85B7-E06B4AA7C9AC}" type="pres">
      <dgm:prSet presAssocID="{903E70AA-E5D2-4056-86FA-96B4F085B76C}" presName="descendantText" presStyleLbl="alignAccFollowNode1" presStyleIdx="2" presStyleCnt="3">
        <dgm:presLayoutVars>
          <dgm:bulletEnabled val="1"/>
        </dgm:presLayoutVars>
      </dgm:prSet>
      <dgm:spPr/>
    </dgm:pt>
  </dgm:ptLst>
  <dgm:cxnLst>
    <dgm:cxn modelId="{B3FBB501-C4E9-4D33-B57F-A6B0CEC4610F}" type="presOf" srcId="{ECAC21AF-7D61-428A-962B-9577B3FCF83F}" destId="{7AB9B393-6C76-4966-8240-C707D05B116C}" srcOrd="0" destOrd="0" presId="urn:microsoft.com/office/officeart/2005/8/layout/vList5"/>
    <dgm:cxn modelId="{22FF7F05-7AE4-4EE8-A393-B1F062941F5F}" srcId="{E622D0BE-5CEA-4726-84C9-1DBA34F8FAE5}" destId="{A9EE28C0-540E-476A-96C6-FD23C8BFDBE1}" srcOrd="1" destOrd="0" parTransId="{931D92FE-AD9F-4AF6-B9BB-3225E4DCC7BF}" sibTransId="{3987DEC3-F62A-4059-8685-DF86AB155FF5}"/>
    <dgm:cxn modelId="{275F8D13-4F7B-4743-9FA1-84F4CAB75F1A}" srcId="{E622D0BE-5CEA-4726-84C9-1DBA34F8FAE5}" destId="{903E70AA-E5D2-4056-86FA-96B4F085B76C}" srcOrd="2" destOrd="0" parTransId="{499C297D-20B2-43FD-9B9C-955023192E5A}" sibTransId="{4F9A5F60-7005-4431-BC18-F29BBF0D01E8}"/>
    <dgm:cxn modelId="{EB4EBC13-6DA3-4D8A-AE20-DA4453D426EA}" srcId="{BC64FCC1-7FAB-493D-9810-21270968989A}" destId="{4E43C652-5B27-4853-A3CF-1A01BE0BE17F}" srcOrd="0" destOrd="0" parTransId="{612D2BA6-6F25-4601-9C1A-11C1626F55D2}" sibTransId="{60D551E3-9F27-4E0B-9790-692F5802391F}"/>
    <dgm:cxn modelId="{03749134-0DF3-4950-A398-71A2008859F7}" srcId="{A9EE28C0-540E-476A-96C6-FD23C8BFDBE1}" destId="{ECAC21AF-7D61-428A-962B-9577B3FCF83F}" srcOrd="0" destOrd="0" parTransId="{126D6562-B01A-4CF9-A851-BC4738107941}" sibTransId="{06223E93-0F8A-4826-9D58-D963B9B51523}"/>
    <dgm:cxn modelId="{D2DB0B4D-108E-40A2-8537-EBED47F0C7BB}" type="presOf" srcId="{A9EE28C0-540E-476A-96C6-FD23C8BFDBE1}" destId="{0139F4FC-F336-4332-B595-3F8E2ADBB90B}" srcOrd="0" destOrd="0" presId="urn:microsoft.com/office/officeart/2005/8/layout/vList5"/>
    <dgm:cxn modelId="{C76BF498-9D23-4681-970E-67E247D66213}" srcId="{903E70AA-E5D2-4056-86FA-96B4F085B76C}" destId="{57BF6DBE-1EF1-4DF7-AC32-9F2A7550F347}" srcOrd="0" destOrd="0" parTransId="{DB8CECBB-E417-4F64-83E6-59B61D73925C}" sibTransId="{509B1249-74B9-482E-A64A-35981961B204}"/>
    <dgm:cxn modelId="{CB582DA8-BC15-4DB7-8779-C1E4522FC91E}" srcId="{E622D0BE-5CEA-4726-84C9-1DBA34F8FAE5}" destId="{BC64FCC1-7FAB-493D-9810-21270968989A}" srcOrd="0" destOrd="0" parTransId="{DD095661-6EA8-4151-81A6-A140D946DE65}" sibTransId="{EFDCB41C-8D2C-4010-A216-DC52D57D6A55}"/>
    <dgm:cxn modelId="{BB0F8EC1-FC66-4B47-A505-242DBD5C113A}" type="presOf" srcId="{C3C70CE3-F676-4102-A431-EDD59DE91538}" destId="{82261F7E-EC2B-4333-85B7-E06B4AA7C9AC}" srcOrd="0" destOrd="1" presId="urn:microsoft.com/office/officeart/2005/8/layout/vList5"/>
    <dgm:cxn modelId="{71CE9AC3-AA7E-4478-BCCA-0B1718F290E0}" type="presOf" srcId="{4E43C652-5B27-4853-A3CF-1A01BE0BE17F}" destId="{F8465FDB-2400-4339-8A28-9C3483B12FFD}" srcOrd="0" destOrd="0" presId="urn:microsoft.com/office/officeart/2005/8/layout/vList5"/>
    <dgm:cxn modelId="{AD88EBC4-115E-42FC-91B1-22B4CD87476A}" type="presOf" srcId="{BC64FCC1-7FAB-493D-9810-21270968989A}" destId="{6B3063D5-9275-4700-A36B-9EFAF44AB186}" srcOrd="0" destOrd="0" presId="urn:microsoft.com/office/officeart/2005/8/layout/vList5"/>
    <dgm:cxn modelId="{01667EC9-9444-49C1-BA13-B0175F262217}" type="presOf" srcId="{57BF6DBE-1EF1-4DF7-AC32-9F2A7550F347}" destId="{82261F7E-EC2B-4333-85B7-E06B4AA7C9AC}" srcOrd="0" destOrd="0" presId="urn:microsoft.com/office/officeart/2005/8/layout/vList5"/>
    <dgm:cxn modelId="{D68D2DE9-EAAD-43B3-8A30-A7319062B217}" type="presOf" srcId="{903E70AA-E5D2-4056-86FA-96B4F085B76C}" destId="{5073D837-B752-4D22-905B-1802D9E62DDE}" srcOrd="0" destOrd="0" presId="urn:microsoft.com/office/officeart/2005/8/layout/vList5"/>
    <dgm:cxn modelId="{8DDB83F1-3489-4DE7-B80F-523F453D3DF9}" type="presOf" srcId="{E622D0BE-5CEA-4726-84C9-1DBA34F8FAE5}" destId="{79943B65-37A0-4CD6-8350-A0C64AB4E224}" srcOrd="0" destOrd="0" presId="urn:microsoft.com/office/officeart/2005/8/layout/vList5"/>
    <dgm:cxn modelId="{9867F5F5-3482-4E9A-84A8-3643E734A27C}" srcId="{903E70AA-E5D2-4056-86FA-96B4F085B76C}" destId="{C3C70CE3-F676-4102-A431-EDD59DE91538}" srcOrd="1" destOrd="0" parTransId="{3BA161F5-B8C5-4FFF-9CFD-647444091967}" sibTransId="{1E2A38AB-E6CF-4E14-9719-21DF2C1E45AE}"/>
    <dgm:cxn modelId="{B3847CD7-A33B-41B9-985A-D9F6CD38BC0F}" type="presParOf" srcId="{79943B65-37A0-4CD6-8350-A0C64AB4E224}" destId="{CE1FD50F-5CEA-41A2-A9E8-E34790841C8D}" srcOrd="0" destOrd="0" presId="urn:microsoft.com/office/officeart/2005/8/layout/vList5"/>
    <dgm:cxn modelId="{F6948E8F-5887-462F-8C93-B5DD177B33A9}" type="presParOf" srcId="{CE1FD50F-5CEA-41A2-A9E8-E34790841C8D}" destId="{6B3063D5-9275-4700-A36B-9EFAF44AB186}" srcOrd="0" destOrd="0" presId="urn:microsoft.com/office/officeart/2005/8/layout/vList5"/>
    <dgm:cxn modelId="{DE008C11-20FC-414D-B700-3B3F12B398FF}" type="presParOf" srcId="{CE1FD50F-5CEA-41A2-A9E8-E34790841C8D}" destId="{F8465FDB-2400-4339-8A28-9C3483B12FFD}" srcOrd="1" destOrd="0" presId="urn:microsoft.com/office/officeart/2005/8/layout/vList5"/>
    <dgm:cxn modelId="{47558590-754B-423B-8FED-055AEA1F1620}" type="presParOf" srcId="{79943B65-37A0-4CD6-8350-A0C64AB4E224}" destId="{5307ED26-1951-476C-926A-D099EC575036}" srcOrd="1" destOrd="0" presId="urn:microsoft.com/office/officeart/2005/8/layout/vList5"/>
    <dgm:cxn modelId="{B734A0A3-CD9D-4EFB-A6A3-F7FFEC3922D6}" type="presParOf" srcId="{79943B65-37A0-4CD6-8350-A0C64AB4E224}" destId="{7F380734-1DEA-4E0C-8062-73C9260CF36F}" srcOrd="2" destOrd="0" presId="urn:microsoft.com/office/officeart/2005/8/layout/vList5"/>
    <dgm:cxn modelId="{4E7ECD7E-9EC3-423C-A044-631853A63835}" type="presParOf" srcId="{7F380734-1DEA-4E0C-8062-73C9260CF36F}" destId="{0139F4FC-F336-4332-B595-3F8E2ADBB90B}" srcOrd="0" destOrd="0" presId="urn:microsoft.com/office/officeart/2005/8/layout/vList5"/>
    <dgm:cxn modelId="{987D9775-DB7A-409E-90AF-6B0FBD77B3AD}" type="presParOf" srcId="{7F380734-1DEA-4E0C-8062-73C9260CF36F}" destId="{7AB9B393-6C76-4966-8240-C707D05B116C}" srcOrd="1" destOrd="0" presId="urn:microsoft.com/office/officeart/2005/8/layout/vList5"/>
    <dgm:cxn modelId="{FD4A5200-2D32-4920-8D73-E2868ABBDE79}" type="presParOf" srcId="{79943B65-37A0-4CD6-8350-A0C64AB4E224}" destId="{D26398CB-0258-4ED6-BBAE-ACD5B0682B99}" srcOrd="3" destOrd="0" presId="urn:microsoft.com/office/officeart/2005/8/layout/vList5"/>
    <dgm:cxn modelId="{62F7F3EE-6DFB-4547-9193-BA19BB553CC5}" type="presParOf" srcId="{79943B65-37A0-4CD6-8350-A0C64AB4E224}" destId="{B94FA8B0-7487-4778-B3F8-DDE422DD3AA8}" srcOrd="4" destOrd="0" presId="urn:microsoft.com/office/officeart/2005/8/layout/vList5"/>
    <dgm:cxn modelId="{8F162667-CDD3-48E1-92DA-47D734AF7406}" type="presParOf" srcId="{B94FA8B0-7487-4778-B3F8-DDE422DD3AA8}" destId="{5073D837-B752-4D22-905B-1802D9E62DDE}" srcOrd="0" destOrd="0" presId="urn:microsoft.com/office/officeart/2005/8/layout/vList5"/>
    <dgm:cxn modelId="{F44847F6-38C0-4D30-B48D-55992D91A4B9}" type="presParOf" srcId="{B94FA8B0-7487-4778-B3F8-DDE422DD3AA8}" destId="{82261F7E-EC2B-4333-85B7-E06B4AA7C9A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7A100F-3640-4A3D-842C-D42661590AAF}"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fr-FR"/>
        </a:p>
      </dgm:t>
    </dgm:pt>
    <dgm:pt modelId="{747A18B6-8736-4501-AD08-8E37AC926D8E}">
      <dgm:prSet phldrT="[Texte]"/>
      <dgm:spPr/>
      <dgm:t>
        <a:bodyPr/>
        <a:lstStyle/>
        <a:p>
          <a:pPr>
            <a:buNone/>
          </a:pPr>
          <a:r>
            <a:rPr lang="fr-FR" b="1" dirty="0"/>
            <a:t>La commission consultative paritaire (CCP)</a:t>
          </a:r>
          <a:endParaRPr lang="fr-FR" dirty="0"/>
        </a:p>
      </dgm:t>
    </dgm:pt>
    <dgm:pt modelId="{6AD25780-F7FE-4024-B8A1-29E418D45E0C}" type="parTrans" cxnId="{2B59B093-AA0C-43E8-9FB9-4193C696FB79}">
      <dgm:prSet/>
      <dgm:spPr/>
      <dgm:t>
        <a:bodyPr/>
        <a:lstStyle/>
        <a:p>
          <a:endParaRPr lang="fr-FR"/>
        </a:p>
      </dgm:t>
    </dgm:pt>
    <dgm:pt modelId="{196BA1B4-7169-4280-BE0A-822AB38B7E9B}" type="sibTrans" cxnId="{2B59B093-AA0C-43E8-9FB9-4193C696FB79}">
      <dgm:prSet/>
      <dgm:spPr/>
      <dgm:t>
        <a:bodyPr/>
        <a:lstStyle/>
        <a:p>
          <a:endParaRPr lang="fr-FR"/>
        </a:p>
      </dgm:t>
    </dgm:pt>
    <dgm:pt modelId="{F5FC6ED7-AA5D-4C57-A41B-03A4A8EF4AD0}">
      <dgm:prSet/>
      <dgm:spPr/>
      <dgm:t>
        <a:bodyPr/>
        <a:lstStyle/>
        <a:p>
          <a:pPr>
            <a:buNone/>
          </a:pPr>
          <a:r>
            <a:rPr lang="fr-FR" b="1" dirty="0"/>
            <a:t>Le conseil de discipline</a:t>
          </a:r>
          <a:endParaRPr lang="fr-FR" dirty="0"/>
        </a:p>
      </dgm:t>
    </dgm:pt>
    <dgm:pt modelId="{A58B6713-DD44-4253-9DBF-630A105A2205}" type="sibTrans" cxnId="{C0001EBB-D1FF-4C62-89A9-3618C631C504}">
      <dgm:prSet/>
      <dgm:spPr/>
      <dgm:t>
        <a:bodyPr/>
        <a:lstStyle/>
        <a:p>
          <a:endParaRPr lang="fr-FR"/>
        </a:p>
      </dgm:t>
    </dgm:pt>
    <dgm:pt modelId="{DEFED735-6A8F-42EC-BD5B-CE5C6C7606AA}" type="parTrans" cxnId="{C0001EBB-D1FF-4C62-89A9-3618C631C504}">
      <dgm:prSet/>
      <dgm:spPr/>
      <dgm:t>
        <a:bodyPr/>
        <a:lstStyle/>
        <a:p>
          <a:endParaRPr lang="fr-FR"/>
        </a:p>
      </dgm:t>
    </dgm:pt>
    <dgm:pt modelId="{B519ECD4-0687-461D-8D54-26E64A11F018}">
      <dgm:prSet/>
      <dgm:spPr/>
      <dgm:t>
        <a:bodyPr/>
        <a:lstStyle/>
        <a:p>
          <a:pPr>
            <a:buNone/>
          </a:pPr>
          <a:r>
            <a:rPr lang="fr-FR" b="1" dirty="0"/>
            <a:t>La commission administrative paritaire (CAP)</a:t>
          </a:r>
          <a:endParaRPr lang="fr-FR" dirty="0"/>
        </a:p>
      </dgm:t>
    </dgm:pt>
    <dgm:pt modelId="{6D63D9E3-D674-4604-9CE6-B6B657B410BE}" type="parTrans" cxnId="{E9DE4C4F-F5A8-40F8-97C8-61C798A6103A}">
      <dgm:prSet/>
      <dgm:spPr/>
      <dgm:t>
        <a:bodyPr/>
        <a:lstStyle/>
        <a:p>
          <a:endParaRPr lang="fr-FR"/>
        </a:p>
      </dgm:t>
    </dgm:pt>
    <dgm:pt modelId="{6423DE77-3170-4D9F-AB0A-35742C2FBEB7}" type="sibTrans" cxnId="{E9DE4C4F-F5A8-40F8-97C8-61C798A6103A}">
      <dgm:prSet/>
      <dgm:spPr/>
      <dgm:t>
        <a:bodyPr/>
        <a:lstStyle/>
        <a:p>
          <a:endParaRPr lang="fr-FR"/>
        </a:p>
      </dgm:t>
    </dgm:pt>
    <dgm:pt modelId="{62701CE7-560D-439A-872D-4C1CC8C5551C}">
      <dgm:prSet/>
      <dgm:spPr/>
      <dgm:t>
        <a:bodyPr/>
        <a:lstStyle/>
        <a:p>
          <a:pPr>
            <a:buNone/>
          </a:pPr>
          <a:r>
            <a:rPr lang="fr-FR" dirty="0"/>
            <a:t>La CAP traite des sujets relatifs aux carrières individuelles et ne concerne que les seuls agents fonctionnaires (examen principalement des décisions relatives aux périodes de stage, conditions de travail à temps partiel, licenciement en cas de non-réintégration après disponibilité, révision de compte-rendu d’entretien professionnel, refus de démission </a:t>
          </a:r>
          <a:r>
            <a:rPr lang="fr-FR" dirty="0" err="1"/>
            <a:t>etc</a:t>
          </a:r>
          <a:r>
            <a:rPr lang="fr-FR" dirty="0"/>
            <a:t>).</a:t>
          </a:r>
        </a:p>
      </dgm:t>
    </dgm:pt>
    <dgm:pt modelId="{056B8343-86C5-4126-BA3A-3554AACF2DB9}" type="parTrans" cxnId="{3BF18BB0-09A4-4E78-A852-77E3EF9F98C1}">
      <dgm:prSet/>
      <dgm:spPr/>
      <dgm:t>
        <a:bodyPr/>
        <a:lstStyle/>
        <a:p>
          <a:endParaRPr lang="fr-FR"/>
        </a:p>
      </dgm:t>
    </dgm:pt>
    <dgm:pt modelId="{B213EE67-9BCD-40EC-BDF1-97887A96E5A1}" type="sibTrans" cxnId="{3BF18BB0-09A4-4E78-A852-77E3EF9F98C1}">
      <dgm:prSet/>
      <dgm:spPr/>
      <dgm:t>
        <a:bodyPr/>
        <a:lstStyle/>
        <a:p>
          <a:endParaRPr lang="fr-FR"/>
        </a:p>
      </dgm:t>
    </dgm:pt>
    <dgm:pt modelId="{ABFEC93D-7882-47BE-865E-F3D44001A420}">
      <dgm:prSet/>
      <dgm:spPr/>
      <dgm:t>
        <a:bodyPr/>
        <a:lstStyle/>
        <a:p>
          <a:pPr>
            <a:buNone/>
          </a:pPr>
          <a:r>
            <a:rPr lang="fr-FR" dirty="0"/>
            <a:t>Le conseil de discipline est une émanation de la CAP, spécialement réunie pour connaître des sanctions disciplinaires et du licenciement pour insuffisance professionnelle d’un fonctionnaire ; il est présidé par un(e) magistrat(e) administratif(</a:t>
          </a:r>
          <a:r>
            <a:rPr lang="fr-FR" dirty="0" err="1"/>
            <a:t>ve</a:t>
          </a:r>
          <a:r>
            <a:rPr lang="fr-FR" dirty="0"/>
            <a:t>).</a:t>
          </a:r>
        </a:p>
      </dgm:t>
    </dgm:pt>
    <dgm:pt modelId="{8D2C8435-A8B0-468E-9ECE-50FF1B8EECA7}" type="parTrans" cxnId="{D6C75C41-A07A-49FA-90C7-BE2361FE6001}">
      <dgm:prSet/>
      <dgm:spPr/>
      <dgm:t>
        <a:bodyPr/>
        <a:lstStyle/>
        <a:p>
          <a:endParaRPr lang="fr-FR"/>
        </a:p>
      </dgm:t>
    </dgm:pt>
    <dgm:pt modelId="{16079720-2B10-4ED5-91FB-AD0964153B78}" type="sibTrans" cxnId="{D6C75C41-A07A-49FA-90C7-BE2361FE6001}">
      <dgm:prSet/>
      <dgm:spPr/>
      <dgm:t>
        <a:bodyPr/>
        <a:lstStyle/>
        <a:p>
          <a:endParaRPr lang="fr-FR"/>
        </a:p>
      </dgm:t>
    </dgm:pt>
    <dgm:pt modelId="{B735447C-27F3-4147-BFB5-512541966C76}">
      <dgm:prSet/>
      <dgm:spPr/>
      <dgm:t>
        <a:bodyPr/>
        <a:lstStyle/>
        <a:p>
          <a:pPr>
            <a:buNone/>
          </a:pPr>
          <a:r>
            <a:rPr lang="fr-FR" dirty="0"/>
            <a:t>La CCP est une instance consultative compétente à l’égard des agents contractuels de droit public (principalement pour ce qui concerne les licenciements et les sanctions administratives)</a:t>
          </a:r>
        </a:p>
      </dgm:t>
    </dgm:pt>
    <dgm:pt modelId="{52969CF5-D8DC-4900-8749-7C30BC832214}" type="parTrans" cxnId="{7A52470D-62A5-469B-86DB-D10BFAEE9AF6}">
      <dgm:prSet/>
      <dgm:spPr/>
      <dgm:t>
        <a:bodyPr/>
        <a:lstStyle/>
        <a:p>
          <a:endParaRPr lang="fr-FR"/>
        </a:p>
      </dgm:t>
    </dgm:pt>
    <dgm:pt modelId="{6936EF38-B4DC-49D4-BFB8-8B4D069424B8}" type="sibTrans" cxnId="{7A52470D-62A5-469B-86DB-D10BFAEE9AF6}">
      <dgm:prSet/>
      <dgm:spPr/>
      <dgm:t>
        <a:bodyPr/>
        <a:lstStyle/>
        <a:p>
          <a:endParaRPr lang="fr-FR"/>
        </a:p>
      </dgm:t>
    </dgm:pt>
    <dgm:pt modelId="{FAC269D9-4AC5-4339-936B-4A11D8216EDD}">
      <dgm:prSet/>
      <dgm:spPr/>
      <dgm:t>
        <a:bodyPr/>
        <a:lstStyle/>
        <a:p>
          <a:pPr>
            <a:buNone/>
          </a:pPr>
          <a:endParaRPr lang="fr-FR" dirty="0"/>
        </a:p>
      </dgm:t>
    </dgm:pt>
    <dgm:pt modelId="{7AD3A554-1944-4C84-BCA6-11BF967FA06A}" type="parTrans" cxnId="{F7AAC75F-B092-4649-94F6-9DDD3C007543}">
      <dgm:prSet/>
      <dgm:spPr/>
      <dgm:t>
        <a:bodyPr/>
        <a:lstStyle/>
        <a:p>
          <a:endParaRPr lang="fr-FR"/>
        </a:p>
      </dgm:t>
    </dgm:pt>
    <dgm:pt modelId="{4101C02F-3282-40C5-819A-444E0A47E9FB}" type="sibTrans" cxnId="{F7AAC75F-B092-4649-94F6-9DDD3C007543}">
      <dgm:prSet/>
      <dgm:spPr/>
      <dgm:t>
        <a:bodyPr/>
        <a:lstStyle/>
        <a:p>
          <a:endParaRPr lang="fr-FR"/>
        </a:p>
      </dgm:t>
    </dgm:pt>
    <dgm:pt modelId="{4D680372-BA1C-4435-B604-5B52A5EBB967}" type="pres">
      <dgm:prSet presAssocID="{6C7A100F-3640-4A3D-842C-D42661590AAF}" presName="Name0" presStyleCnt="0">
        <dgm:presLayoutVars>
          <dgm:dir/>
          <dgm:animLvl val="lvl"/>
          <dgm:resizeHandles/>
        </dgm:presLayoutVars>
      </dgm:prSet>
      <dgm:spPr/>
    </dgm:pt>
    <dgm:pt modelId="{E90C47D6-D2F2-49F8-92A7-9AE8B978E376}" type="pres">
      <dgm:prSet presAssocID="{B519ECD4-0687-461D-8D54-26E64A11F018}" presName="linNode" presStyleCnt="0"/>
      <dgm:spPr/>
    </dgm:pt>
    <dgm:pt modelId="{FD76ACFA-3BDE-4DE1-AEDD-BEDBFBE84535}" type="pres">
      <dgm:prSet presAssocID="{B519ECD4-0687-461D-8D54-26E64A11F018}" presName="parentShp" presStyleLbl="node1" presStyleIdx="0" presStyleCnt="3">
        <dgm:presLayoutVars>
          <dgm:bulletEnabled val="1"/>
        </dgm:presLayoutVars>
      </dgm:prSet>
      <dgm:spPr/>
    </dgm:pt>
    <dgm:pt modelId="{C0B2B26C-72CE-46FA-BCD1-268D814AB108}" type="pres">
      <dgm:prSet presAssocID="{B519ECD4-0687-461D-8D54-26E64A11F018}" presName="childShp" presStyleLbl="bgAccFollowNode1" presStyleIdx="0" presStyleCnt="3">
        <dgm:presLayoutVars>
          <dgm:bulletEnabled val="1"/>
        </dgm:presLayoutVars>
      </dgm:prSet>
      <dgm:spPr/>
    </dgm:pt>
    <dgm:pt modelId="{1C20D859-1778-48C3-BD71-052C4CA749B4}" type="pres">
      <dgm:prSet presAssocID="{6423DE77-3170-4D9F-AB0A-35742C2FBEB7}" presName="spacing" presStyleCnt="0"/>
      <dgm:spPr/>
    </dgm:pt>
    <dgm:pt modelId="{9A260C97-74E5-41BD-8E63-715309DB3523}" type="pres">
      <dgm:prSet presAssocID="{F5FC6ED7-AA5D-4C57-A41B-03A4A8EF4AD0}" presName="linNode" presStyleCnt="0"/>
      <dgm:spPr/>
    </dgm:pt>
    <dgm:pt modelId="{C9822BEE-E59E-4B05-870C-42C0C5EC5AA0}" type="pres">
      <dgm:prSet presAssocID="{F5FC6ED7-AA5D-4C57-A41B-03A4A8EF4AD0}" presName="parentShp" presStyleLbl="node1" presStyleIdx="1" presStyleCnt="3">
        <dgm:presLayoutVars>
          <dgm:bulletEnabled val="1"/>
        </dgm:presLayoutVars>
      </dgm:prSet>
      <dgm:spPr/>
    </dgm:pt>
    <dgm:pt modelId="{21F42A7C-65CA-4D12-90B4-D0D8D7AA38E5}" type="pres">
      <dgm:prSet presAssocID="{F5FC6ED7-AA5D-4C57-A41B-03A4A8EF4AD0}" presName="childShp" presStyleLbl="bgAccFollowNode1" presStyleIdx="1" presStyleCnt="3">
        <dgm:presLayoutVars>
          <dgm:bulletEnabled val="1"/>
        </dgm:presLayoutVars>
      </dgm:prSet>
      <dgm:spPr/>
    </dgm:pt>
    <dgm:pt modelId="{1F88EF9E-015C-4A28-A153-24BC8A88E164}" type="pres">
      <dgm:prSet presAssocID="{A58B6713-DD44-4253-9DBF-630A105A2205}" presName="spacing" presStyleCnt="0"/>
      <dgm:spPr/>
    </dgm:pt>
    <dgm:pt modelId="{D0CEF1E1-6E53-45AA-8368-6CFA2C05DC5F}" type="pres">
      <dgm:prSet presAssocID="{747A18B6-8736-4501-AD08-8E37AC926D8E}" presName="linNode" presStyleCnt="0"/>
      <dgm:spPr/>
    </dgm:pt>
    <dgm:pt modelId="{F090D548-B68D-4B76-A366-8EA2FE07DDE7}" type="pres">
      <dgm:prSet presAssocID="{747A18B6-8736-4501-AD08-8E37AC926D8E}" presName="parentShp" presStyleLbl="node1" presStyleIdx="2" presStyleCnt="3">
        <dgm:presLayoutVars>
          <dgm:bulletEnabled val="1"/>
        </dgm:presLayoutVars>
      </dgm:prSet>
      <dgm:spPr/>
    </dgm:pt>
    <dgm:pt modelId="{195F89B3-0C81-4DFA-9959-122609EB0191}" type="pres">
      <dgm:prSet presAssocID="{747A18B6-8736-4501-AD08-8E37AC926D8E}" presName="childShp" presStyleLbl="bgAccFollowNode1" presStyleIdx="2" presStyleCnt="3">
        <dgm:presLayoutVars>
          <dgm:bulletEnabled val="1"/>
        </dgm:presLayoutVars>
      </dgm:prSet>
      <dgm:spPr/>
    </dgm:pt>
  </dgm:ptLst>
  <dgm:cxnLst>
    <dgm:cxn modelId="{7A52470D-62A5-469B-86DB-D10BFAEE9AF6}" srcId="{747A18B6-8736-4501-AD08-8E37AC926D8E}" destId="{B735447C-27F3-4147-BFB5-512541966C76}" srcOrd="1" destOrd="0" parTransId="{52969CF5-D8DC-4900-8749-7C30BC832214}" sibTransId="{6936EF38-B4DC-49D4-BFB8-8B4D069424B8}"/>
    <dgm:cxn modelId="{F7AAC75F-B092-4649-94F6-9DDD3C007543}" srcId="{747A18B6-8736-4501-AD08-8E37AC926D8E}" destId="{FAC269D9-4AC5-4339-936B-4A11D8216EDD}" srcOrd="0" destOrd="0" parTransId="{7AD3A554-1944-4C84-BCA6-11BF967FA06A}" sibTransId="{4101C02F-3282-40C5-819A-444E0A47E9FB}"/>
    <dgm:cxn modelId="{D6C75C41-A07A-49FA-90C7-BE2361FE6001}" srcId="{F5FC6ED7-AA5D-4C57-A41B-03A4A8EF4AD0}" destId="{ABFEC93D-7882-47BE-865E-F3D44001A420}" srcOrd="0" destOrd="0" parTransId="{8D2C8435-A8B0-468E-9ECE-50FF1B8EECA7}" sibTransId="{16079720-2B10-4ED5-91FB-AD0964153B78}"/>
    <dgm:cxn modelId="{18AC484A-CF72-4D01-AAE7-BE7900657A5E}" type="presOf" srcId="{ABFEC93D-7882-47BE-865E-F3D44001A420}" destId="{21F42A7C-65CA-4D12-90B4-D0D8D7AA38E5}" srcOrd="0" destOrd="0" presId="urn:microsoft.com/office/officeart/2005/8/layout/vList6"/>
    <dgm:cxn modelId="{E9DE4C4F-F5A8-40F8-97C8-61C798A6103A}" srcId="{6C7A100F-3640-4A3D-842C-D42661590AAF}" destId="{B519ECD4-0687-461D-8D54-26E64A11F018}" srcOrd="0" destOrd="0" parTransId="{6D63D9E3-D674-4604-9CE6-B6B657B410BE}" sibTransId="{6423DE77-3170-4D9F-AB0A-35742C2FBEB7}"/>
    <dgm:cxn modelId="{FB14EF56-F67D-4F7A-BCD8-D1AF51816EAB}" type="presOf" srcId="{6C7A100F-3640-4A3D-842C-D42661590AAF}" destId="{4D680372-BA1C-4435-B604-5B52A5EBB967}" srcOrd="0" destOrd="0" presId="urn:microsoft.com/office/officeart/2005/8/layout/vList6"/>
    <dgm:cxn modelId="{7FE8A081-0FEF-4A0E-9676-39775C1938C7}" type="presOf" srcId="{747A18B6-8736-4501-AD08-8E37AC926D8E}" destId="{F090D548-B68D-4B76-A366-8EA2FE07DDE7}" srcOrd="0" destOrd="0" presId="urn:microsoft.com/office/officeart/2005/8/layout/vList6"/>
    <dgm:cxn modelId="{4F66E48E-E938-4205-886F-F254834B2706}" type="presOf" srcId="{FAC269D9-4AC5-4339-936B-4A11D8216EDD}" destId="{195F89B3-0C81-4DFA-9959-122609EB0191}" srcOrd="0" destOrd="0" presId="urn:microsoft.com/office/officeart/2005/8/layout/vList6"/>
    <dgm:cxn modelId="{2B59B093-AA0C-43E8-9FB9-4193C696FB79}" srcId="{6C7A100F-3640-4A3D-842C-D42661590AAF}" destId="{747A18B6-8736-4501-AD08-8E37AC926D8E}" srcOrd="2" destOrd="0" parTransId="{6AD25780-F7FE-4024-B8A1-29E418D45E0C}" sibTransId="{196BA1B4-7169-4280-BE0A-822AB38B7E9B}"/>
    <dgm:cxn modelId="{273E7795-2EC1-4689-90B9-63BE46E764FA}" type="presOf" srcId="{B735447C-27F3-4147-BFB5-512541966C76}" destId="{195F89B3-0C81-4DFA-9959-122609EB0191}" srcOrd="0" destOrd="1" presId="urn:microsoft.com/office/officeart/2005/8/layout/vList6"/>
    <dgm:cxn modelId="{0DBD6FAA-4F13-411D-9822-63C89E9B2CAD}" type="presOf" srcId="{62701CE7-560D-439A-872D-4C1CC8C5551C}" destId="{C0B2B26C-72CE-46FA-BCD1-268D814AB108}" srcOrd="0" destOrd="0" presId="urn:microsoft.com/office/officeart/2005/8/layout/vList6"/>
    <dgm:cxn modelId="{3BF18BB0-09A4-4E78-A852-77E3EF9F98C1}" srcId="{B519ECD4-0687-461D-8D54-26E64A11F018}" destId="{62701CE7-560D-439A-872D-4C1CC8C5551C}" srcOrd="0" destOrd="0" parTransId="{056B8343-86C5-4126-BA3A-3554AACF2DB9}" sibTransId="{B213EE67-9BCD-40EC-BDF1-97887A96E5A1}"/>
    <dgm:cxn modelId="{7294B4B8-37D9-4B2B-A748-14717374D2D4}" type="presOf" srcId="{F5FC6ED7-AA5D-4C57-A41B-03A4A8EF4AD0}" destId="{C9822BEE-E59E-4B05-870C-42C0C5EC5AA0}" srcOrd="0" destOrd="0" presId="urn:microsoft.com/office/officeart/2005/8/layout/vList6"/>
    <dgm:cxn modelId="{C0001EBB-D1FF-4C62-89A9-3618C631C504}" srcId="{6C7A100F-3640-4A3D-842C-D42661590AAF}" destId="{F5FC6ED7-AA5D-4C57-A41B-03A4A8EF4AD0}" srcOrd="1" destOrd="0" parTransId="{DEFED735-6A8F-42EC-BD5B-CE5C6C7606AA}" sibTransId="{A58B6713-DD44-4253-9DBF-630A105A2205}"/>
    <dgm:cxn modelId="{5F9457F5-0A87-45E3-B09C-A9E8B108F079}" type="presOf" srcId="{B519ECD4-0687-461D-8D54-26E64A11F018}" destId="{FD76ACFA-3BDE-4DE1-AEDD-BEDBFBE84535}" srcOrd="0" destOrd="0" presId="urn:microsoft.com/office/officeart/2005/8/layout/vList6"/>
    <dgm:cxn modelId="{4F7301AF-ADF9-4CF6-B7E4-A094D8864E78}" type="presParOf" srcId="{4D680372-BA1C-4435-B604-5B52A5EBB967}" destId="{E90C47D6-D2F2-49F8-92A7-9AE8B978E376}" srcOrd="0" destOrd="0" presId="urn:microsoft.com/office/officeart/2005/8/layout/vList6"/>
    <dgm:cxn modelId="{D8D53833-1148-4A20-B3C7-5FD87DDE5B4A}" type="presParOf" srcId="{E90C47D6-D2F2-49F8-92A7-9AE8B978E376}" destId="{FD76ACFA-3BDE-4DE1-AEDD-BEDBFBE84535}" srcOrd="0" destOrd="0" presId="urn:microsoft.com/office/officeart/2005/8/layout/vList6"/>
    <dgm:cxn modelId="{A73123CF-BBB7-4BEB-A0BB-37652646AD3B}" type="presParOf" srcId="{E90C47D6-D2F2-49F8-92A7-9AE8B978E376}" destId="{C0B2B26C-72CE-46FA-BCD1-268D814AB108}" srcOrd="1" destOrd="0" presId="urn:microsoft.com/office/officeart/2005/8/layout/vList6"/>
    <dgm:cxn modelId="{56749C71-D684-468E-9A1E-3A3DEB88D4B6}" type="presParOf" srcId="{4D680372-BA1C-4435-B604-5B52A5EBB967}" destId="{1C20D859-1778-48C3-BD71-052C4CA749B4}" srcOrd="1" destOrd="0" presId="urn:microsoft.com/office/officeart/2005/8/layout/vList6"/>
    <dgm:cxn modelId="{2745BEC4-ADC4-4B2B-870D-18A67283F404}" type="presParOf" srcId="{4D680372-BA1C-4435-B604-5B52A5EBB967}" destId="{9A260C97-74E5-41BD-8E63-715309DB3523}" srcOrd="2" destOrd="0" presId="urn:microsoft.com/office/officeart/2005/8/layout/vList6"/>
    <dgm:cxn modelId="{6F9953CF-9A0D-481B-947A-39C16FC1F1B9}" type="presParOf" srcId="{9A260C97-74E5-41BD-8E63-715309DB3523}" destId="{C9822BEE-E59E-4B05-870C-42C0C5EC5AA0}" srcOrd="0" destOrd="0" presId="urn:microsoft.com/office/officeart/2005/8/layout/vList6"/>
    <dgm:cxn modelId="{AC926687-9339-4357-A6AC-9891D5220EEA}" type="presParOf" srcId="{9A260C97-74E5-41BD-8E63-715309DB3523}" destId="{21F42A7C-65CA-4D12-90B4-D0D8D7AA38E5}" srcOrd="1" destOrd="0" presId="urn:microsoft.com/office/officeart/2005/8/layout/vList6"/>
    <dgm:cxn modelId="{0AC5A419-16CA-42B7-8267-DA085D6923FD}" type="presParOf" srcId="{4D680372-BA1C-4435-B604-5B52A5EBB967}" destId="{1F88EF9E-015C-4A28-A153-24BC8A88E164}" srcOrd="3" destOrd="0" presId="urn:microsoft.com/office/officeart/2005/8/layout/vList6"/>
    <dgm:cxn modelId="{A58B622A-20FB-4194-99AC-7536A20D1445}" type="presParOf" srcId="{4D680372-BA1C-4435-B604-5B52A5EBB967}" destId="{D0CEF1E1-6E53-45AA-8368-6CFA2C05DC5F}" srcOrd="4" destOrd="0" presId="urn:microsoft.com/office/officeart/2005/8/layout/vList6"/>
    <dgm:cxn modelId="{D33A1536-35E1-4614-881A-52D02B8A3430}" type="presParOf" srcId="{D0CEF1E1-6E53-45AA-8368-6CFA2C05DC5F}" destId="{F090D548-B68D-4B76-A366-8EA2FE07DDE7}" srcOrd="0" destOrd="0" presId="urn:microsoft.com/office/officeart/2005/8/layout/vList6"/>
    <dgm:cxn modelId="{1F18B951-EA93-4AB1-9D33-4358467C776A}" type="presParOf" srcId="{D0CEF1E1-6E53-45AA-8368-6CFA2C05DC5F}" destId="{195F89B3-0C81-4DFA-9959-122609EB019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8B0FC6-BD80-43DA-9626-38842F39A87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FR"/>
        </a:p>
      </dgm:t>
    </dgm:pt>
    <dgm:pt modelId="{90188616-6F5C-4319-8CA1-A47312A27AEF}">
      <dgm:prSet phldrT="[Texte]" custT="1"/>
      <dgm:spPr/>
      <dgm:t>
        <a:bodyPr/>
        <a:lstStyle/>
        <a:p>
          <a:r>
            <a:rPr lang="fr-FR" sz="1000" dirty="0"/>
            <a:t>Pascal RONDOT Directeur général des services </a:t>
          </a:r>
        </a:p>
      </dgm:t>
    </dgm:pt>
    <dgm:pt modelId="{7A65B904-852E-489D-9632-15FB8833AA48}" type="parTrans" cxnId="{6704A33A-0A97-4712-B183-27FAA49C3EA4}">
      <dgm:prSet/>
      <dgm:spPr/>
      <dgm:t>
        <a:bodyPr/>
        <a:lstStyle/>
        <a:p>
          <a:endParaRPr lang="fr-FR"/>
        </a:p>
      </dgm:t>
    </dgm:pt>
    <dgm:pt modelId="{4E5F0A20-9075-43F9-A91B-5202E14464F2}" type="sibTrans" cxnId="{6704A33A-0A97-4712-B183-27FAA49C3EA4}">
      <dgm:prSet/>
      <dgm:spPr/>
      <dgm:t>
        <a:bodyPr/>
        <a:lstStyle/>
        <a:p>
          <a:endParaRPr lang="fr-FR"/>
        </a:p>
      </dgm:t>
    </dgm:pt>
    <dgm:pt modelId="{076B8F46-6626-49D0-9C2D-2D7424EC286C}" type="asst">
      <dgm:prSet phldrT="[Texte]" custT="1"/>
      <dgm:spPr/>
      <dgm:t>
        <a:bodyPr/>
        <a:lstStyle/>
        <a:p>
          <a:r>
            <a:rPr lang="fr-FR" sz="1000" dirty="0"/>
            <a:t>Andréa LE SAUX Assistante de direction </a:t>
          </a:r>
        </a:p>
        <a:p>
          <a:r>
            <a:rPr lang="fr-FR" sz="1000" dirty="0"/>
            <a:t>04 77 42 96 81</a:t>
          </a:r>
        </a:p>
      </dgm:t>
    </dgm:pt>
    <dgm:pt modelId="{11787F3D-AE2D-4EDD-BB39-871327742629}" type="parTrans" cxnId="{F9C10F3E-CEBB-4308-90A7-04BFB22CE581}">
      <dgm:prSet/>
      <dgm:spPr/>
      <dgm:t>
        <a:bodyPr/>
        <a:lstStyle/>
        <a:p>
          <a:endParaRPr lang="fr-FR"/>
        </a:p>
      </dgm:t>
    </dgm:pt>
    <dgm:pt modelId="{9E3DED4B-59C4-4187-8B4B-9B672C4B0262}" type="sibTrans" cxnId="{F9C10F3E-CEBB-4308-90A7-04BFB22CE581}">
      <dgm:prSet/>
      <dgm:spPr/>
      <dgm:t>
        <a:bodyPr/>
        <a:lstStyle/>
        <a:p>
          <a:endParaRPr lang="fr-FR"/>
        </a:p>
      </dgm:t>
    </dgm:pt>
    <dgm:pt modelId="{F6700B8C-6350-490C-9C3B-34B5C392118D}">
      <dgm:prSet phldrT="[Texte]" custT="1"/>
      <dgm:spPr/>
      <dgm:t>
        <a:bodyPr/>
        <a:lstStyle/>
        <a:p>
          <a:r>
            <a:rPr lang="fr-FR" sz="1000" dirty="0"/>
            <a:t>Pôle finances et RH              Sandrine BERGER          04 77 42 67 28</a:t>
          </a:r>
        </a:p>
      </dgm:t>
    </dgm:pt>
    <dgm:pt modelId="{A242F812-9657-485D-9CE9-E5F9134A9AC3}" type="parTrans" cxnId="{191848F3-2314-436A-9C3A-7F44B9674697}">
      <dgm:prSet/>
      <dgm:spPr/>
      <dgm:t>
        <a:bodyPr/>
        <a:lstStyle/>
        <a:p>
          <a:endParaRPr lang="fr-FR"/>
        </a:p>
      </dgm:t>
    </dgm:pt>
    <dgm:pt modelId="{D1DFE395-6813-4914-81A6-93E2F332435B}" type="sibTrans" cxnId="{191848F3-2314-436A-9C3A-7F44B9674697}">
      <dgm:prSet/>
      <dgm:spPr/>
      <dgm:t>
        <a:bodyPr/>
        <a:lstStyle/>
        <a:p>
          <a:endParaRPr lang="fr-FR"/>
        </a:p>
      </dgm:t>
    </dgm:pt>
    <dgm:pt modelId="{C9DE94DE-A40B-459F-8C25-58473E960544}">
      <dgm:prSet phldrT="[Texte]" custT="1"/>
      <dgm:spPr/>
      <dgm:t>
        <a:bodyPr/>
        <a:lstStyle/>
        <a:p>
          <a:r>
            <a:rPr lang="fr-FR" sz="1000" dirty="0"/>
            <a:t>Pôle carrières et instances                    Claire DE SA                    04 77 42 67 26    </a:t>
          </a:r>
        </a:p>
      </dgm:t>
    </dgm:pt>
    <dgm:pt modelId="{20F9731B-FD68-4865-8A2A-F9C2B8AB89A9}" type="parTrans" cxnId="{7ECE9DBD-F414-4669-8002-B61E7B8275DA}">
      <dgm:prSet/>
      <dgm:spPr/>
      <dgm:t>
        <a:bodyPr/>
        <a:lstStyle/>
        <a:p>
          <a:endParaRPr lang="fr-FR"/>
        </a:p>
      </dgm:t>
    </dgm:pt>
    <dgm:pt modelId="{C40177EF-1A89-406A-A517-D6DB61B3469D}" type="sibTrans" cxnId="{7ECE9DBD-F414-4669-8002-B61E7B8275DA}">
      <dgm:prSet/>
      <dgm:spPr/>
      <dgm:t>
        <a:bodyPr/>
        <a:lstStyle/>
        <a:p>
          <a:endParaRPr lang="fr-FR"/>
        </a:p>
      </dgm:t>
    </dgm:pt>
    <dgm:pt modelId="{9E090AFF-7CFB-4603-87E2-39DA513FB01B}">
      <dgm:prSet phldrT="[Texte]" custT="1"/>
      <dgm:spPr/>
      <dgm:t>
        <a:bodyPr/>
        <a:lstStyle/>
        <a:p>
          <a:pPr>
            <a:spcAft>
              <a:spcPts val="0"/>
            </a:spcAft>
          </a:pPr>
          <a:r>
            <a:rPr lang="fr-FR" sz="1000" dirty="0"/>
            <a:t>Pôle Santé</a:t>
          </a:r>
        </a:p>
        <a:p>
          <a:pPr>
            <a:spcAft>
              <a:spcPts val="0"/>
            </a:spcAft>
          </a:pPr>
          <a:r>
            <a:rPr lang="fr-FR" sz="1000" dirty="0"/>
            <a:t>Secrétariat médical          </a:t>
          </a:r>
          <a:r>
            <a:rPr lang="fr-FR" sz="900" dirty="0"/>
            <a:t>Mélissa GIMAY                           04 77 01 01 65/                           Michèle BERAUD                       04 77 01 01 66</a:t>
          </a:r>
        </a:p>
      </dgm:t>
    </dgm:pt>
    <dgm:pt modelId="{ADB93534-648C-4298-B00C-B532609FA150}" type="parTrans" cxnId="{10F61704-A034-4C9B-BC99-137C1658DE34}">
      <dgm:prSet/>
      <dgm:spPr/>
      <dgm:t>
        <a:bodyPr/>
        <a:lstStyle/>
        <a:p>
          <a:endParaRPr lang="fr-FR"/>
        </a:p>
      </dgm:t>
    </dgm:pt>
    <dgm:pt modelId="{3F9AF5BE-5C5C-456B-95DC-26D84AADC5F6}" type="sibTrans" cxnId="{10F61704-A034-4C9B-BC99-137C1658DE34}">
      <dgm:prSet/>
      <dgm:spPr/>
      <dgm:t>
        <a:bodyPr/>
        <a:lstStyle/>
        <a:p>
          <a:endParaRPr lang="fr-FR"/>
        </a:p>
      </dgm:t>
    </dgm:pt>
    <dgm:pt modelId="{F5BCD4BD-ECA9-4899-B9E4-D67B3704ADAF}">
      <dgm:prSet phldrT="[Texte]" custT="1"/>
      <dgm:spPr/>
      <dgm:t>
        <a:bodyPr/>
        <a:lstStyle/>
        <a:p>
          <a:r>
            <a:rPr lang="fr-FR" sz="1000" dirty="0"/>
            <a:t>Pôle recrutement Laurence FORISSIER      04 77 42 67 22   </a:t>
          </a:r>
        </a:p>
      </dgm:t>
    </dgm:pt>
    <dgm:pt modelId="{AB9558E7-E474-419B-8FCF-BAF669A3D802}" type="parTrans" cxnId="{B2186945-BE08-408C-A3B2-74A098BA7A49}">
      <dgm:prSet/>
      <dgm:spPr/>
      <dgm:t>
        <a:bodyPr/>
        <a:lstStyle/>
        <a:p>
          <a:endParaRPr lang="fr-FR"/>
        </a:p>
      </dgm:t>
    </dgm:pt>
    <dgm:pt modelId="{AB1BB516-CDE0-4FAC-A811-2BB5EF4245A4}" type="sibTrans" cxnId="{B2186945-BE08-408C-A3B2-74A098BA7A49}">
      <dgm:prSet/>
      <dgm:spPr/>
      <dgm:t>
        <a:bodyPr/>
        <a:lstStyle/>
        <a:p>
          <a:endParaRPr lang="fr-FR"/>
        </a:p>
      </dgm:t>
    </dgm:pt>
    <dgm:pt modelId="{785A40F2-28EC-422B-850C-D760ECC9F0A8}" type="pres">
      <dgm:prSet presAssocID="{CC8B0FC6-BD80-43DA-9626-38842F39A87A}" presName="hierChild1" presStyleCnt="0">
        <dgm:presLayoutVars>
          <dgm:orgChart val="1"/>
          <dgm:chPref val="1"/>
          <dgm:dir/>
          <dgm:animOne val="branch"/>
          <dgm:animLvl val="lvl"/>
          <dgm:resizeHandles/>
        </dgm:presLayoutVars>
      </dgm:prSet>
      <dgm:spPr/>
    </dgm:pt>
    <dgm:pt modelId="{51D6A5C9-C6AD-4E75-9820-7C53AAD4CA48}" type="pres">
      <dgm:prSet presAssocID="{90188616-6F5C-4319-8CA1-A47312A27AEF}" presName="hierRoot1" presStyleCnt="0">
        <dgm:presLayoutVars>
          <dgm:hierBranch val="init"/>
        </dgm:presLayoutVars>
      </dgm:prSet>
      <dgm:spPr/>
    </dgm:pt>
    <dgm:pt modelId="{EFC35D23-AA3D-42F7-A933-A5C25C581DCD}" type="pres">
      <dgm:prSet presAssocID="{90188616-6F5C-4319-8CA1-A47312A27AEF}" presName="rootComposite1" presStyleCnt="0"/>
      <dgm:spPr/>
    </dgm:pt>
    <dgm:pt modelId="{50E5679E-56D4-4614-AA0D-B4220A07B42E}" type="pres">
      <dgm:prSet presAssocID="{90188616-6F5C-4319-8CA1-A47312A27AEF}" presName="rootText1" presStyleLbl="node0" presStyleIdx="0" presStyleCnt="1">
        <dgm:presLayoutVars>
          <dgm:chPref val="3"/>
        </dgm:presLayoutVars>
      </dgm:prSet>
      <dgm:spPr/>
    </dgm:pt>
    <dgm:pt modelId="{652629CA-721C-4A9D-9F45-82E525FE5884}" type="pres">
      <dgm:prSet presAssocID="{90188616-6F5C-4319-8CA1-A47312A27AEF}" presName="rootConnector1" presStyleLbl="node1" presStyleIdx="0" presStyleCnt="0"/>
      <dgm:spPr/>
    </dgm:pt>
    <dgm:pt modelId="{4F255D36-6849-4006-968C-9EC6C475468C}" type="pres">
      <dgm:prSet presAssocID="{90188616-6F5C-4319-8CA1-A47312A27AEF}" presName="hierChild2" presStyleCnt="0"/>
      <dgm:spPr/>
    </dgm:pt>
    <dgm:pt modelId="{D5F6E226-E5AD-466C-BF28-D37D2E7FB295}" type="pres">
      <dgm:prSet presAssocID="{A242F812-9657-485D-9CE9-E5F9134A9AC3}" presName="Name37" presStyleLbl="parChTrans1D2" presStyleIdx="0" presStyleCnt="5"/>
      <dgm:spPr/>
    </dgm:pt>
    <dgm:pt modelId="{8BC6299A-4F8F-45C0-AC29-261D9346C41C}" type="pres">
      <dgm:prSet presAssocID="{F6700B8C-6350-490C-9C3B-34B5C392118D}" presName="hierRoot2" presStyleCnt="0">
        <dgm:presLayoutVars>
          <dgm:hierBranch val="init"/>
        </dgm:presLayoutVars>
      </dgm:prSet>
      <dgm:spPr/>
    </dgm:pt>
    <dgm:pt modelId="{5D9AEC0E-EC67-47B7-B7A6-7E7AEC7BE413}" type="pres">
      <dgm:prSet presAssocID="{F6700B8C-6350-490C-9C3B-34B5C392118D}" presName="rootComposite" presStyleCnt="0"/>
      <dgm:spPr/>
    </dgm:pt>
    <dgm:pt modelId="{D0EA32B8-7D41-4B0C-ACBE-0D54539AA1CD}" type="pres">
      <dgm:prSet presAssocID="{F6700B8C-6350-490C-9C3B-34B5C392118D}" presName="rootText" presStyleLbl="node2" presStyleIdx="0" presStyleCnt="4">
        <dgm:presLayoutVars>
          <dgm:chPref val="3"/>
        </dgm:presLayoutVars>
      </dgm:prSet>
      <dgm:spPr/>
    </dgm:pt>
    <dgm:pt modelId="{2023EC4F-6CBF-4ECE-85A1-CE3BE692C80B}" type="pres">
      <dgm:prSet presAssocID="{F6700B8C-6350-490C-9C3B-34B5C392118D}" presName="rootConnector" presStyleLbl="node2" presStyleIdx="0" presStyleCnt="4"/>
      <dgm:spPr/>
    </dgm:pt>
    <dgm:pt modelId="{6DCC8269-9AA6-443D-B897-D2AB43C0A069}" type="pres">
      <dgm:prSet presAssocID="{F6700B8C-6350-490C-9C3B-34B5C392118D}" presName="hierChild4" presStyleCnt="0"/>
      <dgm:spPr/>
    </dgm:pt>
    <dgm:pt modelId="{93552A4F-56CF-4628-AC31-9F44EC53DC86}" type="pres">
      <dgm:prSet presAssocID="{F6700B8C-6350-490C-9C3B-34B5C392118D}" presName="hierChild5" presStyleCnt="0"/>
      <dgm:spPr/>
    </dgm:pt>
    <dgm:pt modelId="{E26B690D-FC16-4A6D-B45C-CF1DB6F965FB}" type="pres">
      <dgm:prSet presAssocID="{20F9731B-FD68-4865-8A2A-F9C2B8AB89A9}" presName="Name37" presStyleLbl="parChTrans1D2" presStyleIdx="1" presStyleCnt="5"/>
      <dgm:spPr/>
    </dgm:pt>
    <dgm:pt modelId="{7233DE80-7902-4A99-9C59-8BD9452EC8FA}" type="pres">
      <dgm:prSet presAssocID="{C9DE94DE-A40B-459F-8C25-58473E960544}" presName="hierRoot2" presStyleCnt="0">
        <dgm:presLayoutVars>
          <dgm:hierBranch val="init"/>
        </dgm:presLayoutVars>
      </dgm:prSet>
      <dgm:spPr/>
    </dgm:pt>
    <dgm:pt modelId="{7C3ABEA2-EB7A-43F6-AB67-4F8F937AF250}" type="pres">
      <dgm:prSet presAssocID="{C9DE94DE-A40B-459F-8C25-58473E960544}" presName="rootComposite" presStyleCnt="0"/>
      <dgm:spPr/>
    </dgm:pt>
    <dgm:pt modelId="{790C79DF-3BDA-4FA9-BAEE-3DF1D03215ED}" type="pres">
      <dgm:prSet presAssocID="{C9DE94DE-A40B-459F-8C25-58473E960544}" presName="rootText" presStyleLbl="node2" presStyleIdx="1" presStyleCnt="4">
        <dgm:presLayoutVars>
          <dgm:chPref val="3"/>
        </dgm:presLayoutVars>
      </dgm:prSet>
      <dgm:spPr/>
    </dgm:pt>
    <dgm:pt modelId="{38623D7B-91A0-4693-B87C-164D6AE89328}" type="pres">
      <dgm:prSet presAssocID="{C9DE94DE-A40B-459F-8C25-58473E960544}" presName="rootConnector" presStyleLbl="node2" presStyleIdx="1" presStyleCnt="4"/>
      <dgm:spPr/>
    </dgm:pt>
    <dgm:pt modelId="{6794137B-8661-473C-9FE5-A4E598BA7D39}" type="pres">
      <dgm:prSet presAssocID="{C9DE94DE-A40B-459F-8C25-58473E960544}" presName="hierChild4" presStyleCnt="0"/>
      <dgm:spPr/>
    </dgm:pt>
    <dgm:pt modelId="{F43D743E-2B3E-4D1A-8A10-6BA339D095AF}" type="pres">
      <dgm:prSet presAssocID="{C9DE94DE-A40B-459F-8C25-58473E960544}" presName="hierChild5" presStyleCnt="0"/>
      <dgm:spPr/>
    </dgm:pt>
    <dgm:pt modelId="{4BCA767E-9800-4DF7-9EAD-1F19FD7F6412}" type="pres">
      <dgm:prSet presAssocID="{AB9558E7-E474-419B-8FCF-BAF669A3D802}" presName="Name37" presStyleLbl="parChTrans1D2" presStyleIdx="2" presStyleCnt="5"/>
      <dgm:spPr/>
    </dgm:pt>
    <dgm:pt modelId="{AC6A18E1-B573-448F-9DA6-94CF88C7D730}" type="pres">
      <dgm:prSet presAssocID="{F5BCD4BD-ECA9-4899-B9E4-D67B3704ADAF}" presName="hierRoot2" presStyleCnt="0">
        <dgm:presLayoutVars>
          <dgm:hierBranch val="init"/>
        </dgm:presLayoutVars>
      </dgm:prSet>
      <dgm:spPr/>
    </dgm:pt>
    <dgm:pt modelId="{476F426B-E708-4810-B2E0-7DA8CECE2655}" type="pres">
      <dgm:prSet presAssocID="{F5BCD4BD-ECA9-4899-B9E4-D67B3704ADAF}" presName="rootComposite" presStyleCnt="0"/>
      <dgm:spPr/>
    </dgm:pt>
    <dgm:pt modelId="{B554C0AE-5089-437A-B983-6A59D7258F7B}" type="pres">
      <dgm:prSet presAssocID="{F5BCD4BD-ECA9-4899-B9E4-D67B3704ADAF}" presName="rootText" presStyleLbl="node2" presStyleIdx="2" presStyleCnt="4">
        <dgm:presLayoutVars>
          <dgm:chPref val="3"/>
        </dgm:presLayoutVars>
      </dgm:prSet>
      <dgm:spPr/>
    </dgm:pt>
    <dgm:pt modelId="{A3E9C46F-AE20-4377-B68E-ADAFF57701A4}" type="pres">
      <dgm:prSet presAssocID="{F5BCD4BD-ECA9-4899-B9E4-D67B3704ADAF}" presName="rootConnector" presStyleLbl="node2" presStyleIdx="2" presStyleCnt="4"/>
      <dgm:spPr/>
    </dgm:pt>
    <dgm:pt modelId="{9B68609F-686B-42EA-ACEE-6F0EFF13F990}" type="pres">
      <dgm:prSet presAssocID="{F5BCD4BD-ECA9-4899-B9E4-D67B3704ADAF}" presName="hierChild4" presStyleCnt="0"/>
      <dgm:spPr/>
    </dgm:pt>
    <dgm:pt modelId="{486AA314-28F2-429D-80F9-8EB3BDAF70C8}" type="pres">
      <dgm:prSet presAssocID="{F5BCD4BD-ECA9-4899-B9E4-D67B3704ADAF}" presName="hierChild5" presStyleCnt="0"/>
      <dgm:spPr/>
    </dgm:pt>
    <dgm:pt modelId="{36267E8B-AE08-4FA7-8DDB-0CAF51BBF899}" type="pres">
      <dgm:prSet presAssocID="{ADB93534-648C-4298-B00C-B532609FA150}" presName="Name37" presStyleLbl="parChTrans1D2" presStyleIdx="3" presStyleCnt="5"/>
      <dgm:spPr/>
    </dgm:pt>
    <dgm:pt modelId="{39B0F26B-CF39-4833-8B6A-AB20199FE33E}" type="pres">
      <dgm:prSet presAssocID="{9E090AFF-7CFB-4603-87E2-39DA513FB01B}" presName="hierRoot2" presStyleCnt="0">
        <dgm:presLayoutVars>
          <dgm:hierBranch val="init"/>
        </dgm:presLayoutVars>
      </dgm:prSet>
      <dgm:spPr/>
    </dgm:pt>
    <dgm:pt modelId="{FC61E436-0AFD-49A6-9134-B20A2F150B5F}" type="pres">
      <dgm:prSet presAssocID="{9E090AFF-7CFB-4603-87E2-39DA513FB01B}" presName="rootComposite" presStyleCnt="0"/>
      <dgm:spPr/>
    </dgm:pt>
    <dgm:pt modelId="{6D52ACE9-DC31-47FD-9E26-07122280D322}" type="pres">
      <dgm:prSet presAssocID="{9E090AFF-7CFB-4603-87E2-39DA513FB01B}" presName="rootText" presStyleLbl="node2" presStyleIdx="3" presStyleCnt="4" custScaleY="162533">
        <dgm:presLayoutVars>
          <dgm:chPref val="3"/>
        </dgm:presLayoutVars>
      </dgm:prSet>
      <dgm:spPr/>
    </dgm:pt>
    <dgm:pt modelId="{8EBA51D5-BD2D-4015-B7E6-CEE25F0E99BB}" type="pres">
      <dgm:prSet presAssocID="{9E090AFF-7CFB-4603-87E2-39DA513FB01B}" presName="rootConnector" presStyleLbl="node2" presStyleIdx="3" presStyleCnt="4"/>
      <dgm:spPr/>
    </dgm:pt>
    <dgm:pt modelId="{55A474A0-5383-4B50-A056-EB17F95E3C4D}" type="pres">
      <dgm:prSet presAssocID="{9E090AFF-7CFB-4603-87E2-39DA513FB01B}" presName="hierChild4" presStyleCnt="0"/>
      <dgm:spPr/>
    </dgm:pt>
    <dgm:pt modelId="{2AFC5DF5-1DB8-4A8D-B8DE-B825D6A84D56}" type="pres">
      <dgm:prSet presAssocID="{9E090AFF-7CFB-4603-87E2-39DA513FB01B}" presName="hierChild5" presStyleCnt="0"/>
      <dgm:spPr/>
    </dgm:pt>
    <dgm:pt modelId="{278F4882-872F-4CB7-BCE3-8AE715A32B26}" type="pres">
      <dgm:prSet presAssocID="{90188616-6F5C-4319-8CA1-A47312A27AEF}" presName="hierChild3" presStyleCnt="0"/>
      <dgm:spPr/>
    </dgm:pt>
    <dgm:pt modelId="{D25E9C5B-03DB-46EB-A4AC-886C3A160CC6}" type="pres">
      <dgm:prSet presAssocID="{11787F3D-AE2D-4EDD-BB39-871327742629}" presName="Name111" presStyleLbl="parChTrans1D2" presStyleIdx="4" presStyleCnt="5"/>
      <dgm:spPr/>
    </dgm:pt>
    <dgm:pt modelId="{A672BFBA-969F-4ADD-925F-FDE0790A1B80}" type="pres">
      <dgm:prSet presAssocID="{076B8F46-6626-49D0-9C2D-2D7424EC286C}" presName="hierRoot3" presStyleCnt="0">
        <dgm:presLayoutVars>
          <dgm:hierBranch val="init"/>
        </dgm:presLayoutVars>
      </dgm:prSet>
      <dgm:spPr/>
    </dgm:pt>
    <dgm:pt modelId="{BEDA6293-D1BE-427C-A946-0761DBA43981}" type="pres">
      <dgm:prSet presAssocID="{076B8F46-6626-49D0-9C2D-2D7424EC286C}" presName="rootComposite3" presStyleCnt="0"/>
      <dgm:spPr/>
    </dgm:pt>
    <dgm:pt modelId="{5B05B0B8-0ED2-40BF-A441-09FC18AF44DF}" type="pres">
      <dgm:prSet presAssocID="{076B8F46-6626-49D0-9C2D-2D7424EC286C}" presName="rootText3" presStyleLbl="asst1" presStyleIdx="0" presStyleCnt="1">
        <dgm:presLayoutVars>
          <dgm:chPref val="3"/>
        </dgm:presLayoutVars>
      </dgm:prSet>
      <dgm:spPr/>
    </dgm:pt>
    <dgm:pt modelId="{D4FE5A67-75EF-41A4-BAF5-FAC03708BAAE}" type="pres">
      <dgm:prSet presAssocID="{076B8F46-6626-49D0-9C2D-2D7424EC286C}" presName="rootConnector3" presStyleLbl="asst1" presStyleIdx="0" presStyleCnt="1"/>
      <dgm:spPr/>
    </dgm:pt>
    <dgm:pt modelId="{433DAD82-1B2C-4B5D-941D-BE0ED166A785}" type="pres">
      <dgm:prSet presAssocID="{076B8F46-6626-49D0-9C2D-2D7424EC286C}" presName="hierChild6" presStyleCnt="0"/>
      <dgm:spPr/>
    </dgm:pt>
    <dgm:pt modelId="{BB4C74D0-D1B2-44BB-B06D-35A6225E3911}" type="pres">
      <dgm:prSet presAssocID="{076B8F46-6626-49D0-9C2D-2D7424EC286C}" presName="hierChild7" presStyleCnt="0"/>
      <dgm:spPr/>
    </dgm:pt>
  </dgm:ptLst>
  <dgm:cxnLst>
    <dgm:cxn modelId="{10F61704-A034-4C9B-BC99-137C1658DE34}" srcId="{90188616-6F5C-4319-8CA1-A47312A27AEF}" destId="{9E090AFF-7CFB-4603-87E2-39DA513FB01B}" srcOrd="4" destOrd="0" parTransId="{ADB93534-648C-4298-B00C-B532609FA150}" sibTransId="{3F9AF5BE-5C5C-456B-95DC-26D84AADC5F6}"/>
    <dgm:cxn modelId="{8091301C-662D-491A-8A92-45AD2E9CED47}" type="presOf" srcId="{F6700B8C-6350-490C-9C3B-34B5C392118D}" destId="{2023EC4F-6CBF-4ECE-85A1-CE3BE692C80B}" srcOrd="1" destOrd="0" presId="urn:microsoft.com/office/officeart/2005/8/layout/orgChart1"/>
    <dgm:cxn modelId="{2092E624-504E-4996-9D0D-93FAEEB42238}" type="presOf" srcId="{90188616-6F5C-4319-8CA1-A47312A27AEF}" destId="{50E5679E-56D4-4614-AA0D-B4220A07B42E}" srcOrd="0" destOrd="0" presId="urn:microsoft.com/office/officeart/2005/8/layout/orgChart1"/>
    <dgm:cxn modelId="{F5E13134-97DA-4241-8987-8A112AFB2385}" type="presOf" srcId="{20F9731B-FD68-4865-8A2A-F9C2B8AB89A9}" destId="{E26B690D-FC16-4A6D-B45C-CF1DB6F965FB}" srcOrd="0" destOrd="0" presId="urn:microsoft.com/office/officeart/2005/8/layout/orgChart1"/>
    <dgm:cxn modelId="{6704A33A-0A97-4712-B183-27FAA49C3EA4}" srcId="{CC8B0FC6-BD80-43DA-9626-38842F39A87A}" destId="{90188616-6F5C-4319-8CA1-A47312A27AEF}" srcOrd="0" destOrd="0" parTransId="{7A65B904-852E-489D-9632-15FB8833AA48}" sibTransId="{4E5F0A20-9075-43F9-A91B-5202E14464F2}"/>
    <dgm:cxn modelId="{5A4CEA3A-8181-4F02-9B53-1E1467FA0866}" type="presOf" srcId="{11787F3D-AE2D-4EDD-BB39-871327742629}" destId="{D25E9C5B-03DB-46EB-A4AC-886C3A160CC6}" srcOrd="0" destOrd="0" presId="urn:microsoft.com/office/officeart/2005/8/layout/orgChart1"/>
    <dgm:cxn modelId="{F9C10F3E-CEBB-4308-90A7-04BFB22CE581}" srcId="{90188616-6F5C-4319-8CA1-A47312A27AEF}" destId="{076B8F46-6626-49D0-9C2D-2D7424EC286C}" srcOrd="0" destOrd="0" parTransId="{11787F3D-AE2D-4EDD-BB39-871327742629}" sibTransId="{9E3DED4B-59C4-4187-8B4B-9B672C4B0262}"/>
    <dgm:cxn modelId="{B2186945-BE08-408C-A3B2-74A098BA7A49}" srcId="{90188616-6F5C-4319-8CA1-A47312A27AEF}" destId="{F5BCD4BD-ECA9-4899-B9E4-D67B3704ADAF}" srcOrd="3" destOrd="0" parTransId="{AB9558E7-E474-419B-8FCF-BAF669A3D802}" sibTransId="{AB1BB516-CDE0-4FAC-A811-2BB5EF4245A4}"/>
    <dgm:cxn modelId="{6E9D8D49-54F5-40F6-9490-065CDBA4ED93}" type="presOf" srcId="{F5BCD4BD-ECA9-4899-B9E4-D67B3704ADAF}" destId="{A3E9C46F-AE20-4377-B68E-ADAFF57701A4}" srcOrd="1" destOrd="0" presId="urn:microsoft.com/office/officeart/2005/8/layout/orgChart1"/>
    <dgm:cxn modelId="{9C28E453-3619-4706-8AB3-FB91EA9A3991}" type="presOf" srcId="{9E090AFF-7CFB-4603-87E2-39DA513FB01B}" destId="{6D52ACE9-DC31-47FD-9E26-07122280D322}" srcOrd="0" destOrd="0" presId="urn:microsoft.com/office/officeart/2005/8/layout/orgChart1"/>
    <dgm:cxn modelId="{F6EB6184-F850-4BA4-95E7-90BD49B9F6CE}" type="presOf" srcId="{C9DE94DE-A40B-459F-8C25-58473E960544}" destId="{790C79DF-3BDA-4FA9-BAEE-3DF1D03215ED}" srcOrd="0" destOrd="0" presId="urn:microsoft.com/office/officeart/2005/8/layout/orgChart1"/>
    <dgm:cxn modelId="{18B0958D-173F-45CD-836B-EBBC8C3926F5}" type="presOf" srcId="{ADB93534-648C-4298-B00C-B532609FA150}" destId="{36267E8B-AE08-4FA7-8DDB-0CAF51BBF899}" srcOrd="0" destOrd="0" presId="urn:microsoft.com/office/officeart/2005/8/layout/orgChart1"/>
    <dgm:cxn modelId="{AF5A0D9C-1785-4677-B2ED-850A496B2644}" type="presOf" srcId="{9E090AFF-7CFB-4603-87E2-39DA513FB01B}" destId="{8EBA51D5-BD2D-4015-B7E6-CEE25F0E99BB}" srcOrd="1" destOrd="0" presId="urn:microsoft.com/office/officeart/2005/8/layout/orgChart1"/>
    <dgm:cxn modelId="{15432EA1-B132-447E-84D3-538F31882842}" type="presOf" srcId="{90188616-6F5C-4319-8CA1-A47312A27AEF}" destId="{652629CA-721C-4A9D-9F45-82E525FE5884}" srcOrd="1" destOrd="0" presId="urn:microsoft.com/office/officeart/2005/8/layout/orgChart1"/>
    <dgm:cxn modelId="{2A621CB6-C2D9-428E-AD7F-018CB1A60257}" type="presOf" srcId="{F6700B8C-6350-490C-9C3B-34B5C392118D}" destId="{D0EA32B8-7D41-4B0C-ACBE-0D54539AA1CD}" srcOrd="0" destOrd="0" presId="urn:microsoft.com/office/officeart/2005/8/layout/orgChart1"/>
    <dgm:cxn modelId="{7ECE9DBD-F414-4669-8002-B61E7B8275DA}" srcId="{90188616-6F5C-4319-8CA1-A47312A27AEF}" destId="{C9DE94DE-A40B-459F-8C25-58473E960544}" srcOrd="2" destOrd="0" parTransId="{20F9731B-FD68-4865-8A2A-F9C2B8AB89A9}" sibTransId="{C40177EF-1A89-406A-A517-D6DB61B3469D}"/>
    <dgm:cxn modelId="{38423AC7-A63F-4E5B-8BEA-E7466678FE93}" type="presOf" srcId="{AB9558E7-E474-419B-8FCF-BAF669A3D802}" destId="{4BCA767E-9800-4DF7-9EAD-1F19FD7F6412}" srcOrd="0" destOrd="0" presId="urn:microsoft.com/office/officeart/2005/8/layout/orgChart1"/>
    <dgm:cxn modelId="{C42E04CC-FBE5-4318-867A-D85695D56A37}" type="presOf" srcId="{CC8B0FC6-BD80-43DA-9626-38842F39A87A}" destId="{785A40F2-28EC-422B-850C-D760ECC9F0A8}" srcOrd="0" destOrd="0" presId="urn:microsoft.com/office/officeart/2005/8/layout/orgChart1"/>
    <dgm:cxn modelId="{7D61B5CC-1030-4562-ADB7-58CF28C0C531}" type="presOf" srcId="{A242F812-9657-485D-9CE9-E5F9134A9AC3}" destId="{D5F6E226-E5AD-466C-BF28-D37D2E7FB295}" srcOrd="0" destOrd="0" presId="urn:microsoft.com/office/officeart/2005/8/layout/orgChart1"/>
    <dgm:cxn modelId="{C073F7E4-047A-4DB3-A38D-1E2ED206B6D0}" type="presOf" srcId="{076B8F46-6626-49D0-9C2D-2D7424EC286C}" destId="{5B05B0B8-0ED2-40BF-A441-09FC18AF44DF}" srcOrd="0" destOrd="0" presId="urn:microsoft.com/office/officeart/2005/8/layout/orgChart1"/>
    <dgm:cxn modelId="{168B9FF0-4546-4B0A-9691-FC101A17070D}" type="presOf" srcId="{076B8F46-6626-49D0-9C2D-2D7424EC286C}" destId="{D4FE5A67-75EF-41A4-BAF5-FAC03708BAAE}" srcOrd="1" destOrd="0" presId="urn:microsoft.com/office/officeart/2005/8/layout/orgChart1"/>
    <dgm:cxn modelId="{191848F3-2314-436A-9C3A-7F44B9674697}" srcId="{90188616-6F5C-4319-8CA1-A47312A27AEF}" destId="{F6700B8C-6350-490C-9C3B-34B5C392118D}" srcOrd="1" destOrd="0" parTransId="{A242F812-9657-485D-9CE9-E5F9134A9AC3}" sibTransId="{D1DFE395-6813-4914-81A6-93E2F332435B}"/>
    <dgm:cxn modelId="{9A4345F5-1165-451E-8A2F-F17D66454E20}" type="presOf" srcId="{F5BCD4BD-ECA9-4899-B9E4-D67B3704ADAF}" destId="{B554C0AE-5089-437A-B983-6A59D7258F7B}" srcOrd="0" destOrd="0" presId="urn:microsoft.com/office/officeart/2005/8/layout/orgChart1"/>
    <dgm:cxn modelId="{91C8C2F7-368F-4C6B-851B-5FA756859F44}" type="presOf" srcId="{C9DE94DE-A40B-459F-8C25-58473E960544}" destId="{38623D7B-91A0-4693-B87C-164D6AE89328}" srcOrd="1" destOrd="0" presId="urn:microsoft.com/office/officeart/2005/8/layout/orgChart1"/>
    <dgm:cxn modelId="{2418350D-EB43-4C9F-8AFD-C2BBAF390980}" type="presParOf" srcId="{785A40F2-28EC-422B-850C-D760ECC9F0A8}" destId="{51D6A5C9-C6AD-4E75-9820-7C53AAD4CA48}" srcOrd="0" destOrd="0" presId="urn:microsoft.com/office/officeart/2005/8/layout/orgChart1"/>
    <dgm:cxn modelId="{671D0C4C-CC61-4C8E-AA8A-E00812F53859}" type="presParOf" srcId="{51D6A5C9-C6AD-4E75-9820-7C53AAD4CA48}" destId="{EFC35D23-AA3D-42F7-A933-A5C25C581DCD}" srcOrd="0" destOrd="0" presId="urn:microsoft.com/office/officeart/2005/8/layout/orgChart1"/>
    <dgm:cxn modelId="{1A8F88D3-B9F0-4B90-BC2D-E73AB9F5BA18}" type="presParOf" srcId="{EFC35D23-AA3D-42F7-A933-A5C25C581DCD}" destId="{50E5679E-56D4-4614-AA0D-B4220A07B42E}" srcOrd="0" destOrd="0" presId="urn:microsoft.com/office/officeart/2005/8/layout/orgChart1"/>
    <dgm:cxn modelId="{B595EF18-82A3-485F-9B04-8D59C6BDF23B}" type="presParOf" srcId="{EFC35D23-AA3D-42F7-A933-A5C25C581DCD}" destId="{652629CA-721C-4A9D-9F45-82E525FE5884}" srcOrd="1" destOrd="0" presId="urn:microsoft.com/office/officeart/2005/8/layout/orgChart1"/>
    <dgm:cxn modelId="{A7665E2D-0D8C-4FD5-A6AD-C0337F3EE79C}" type="presParOf" srcId="{51D6A5C9-C6AD-4E75-9820-7C53AAD4CA48}" destId="{4F255D36-6849-4006-968C-9EC6C475468C}" srcOrd="1" destOrd="0" presId="urn:microsoft.com/office/officeart/2005/8/layout/orgChart1"/>
    <dgm:cxn modelId="{F47BBDDB-B842-4F76-BA34-0FF9F133BE93}" type="presParOf" srcId="{4F255D36-6849-4006-968C-9EC6C475468C}" destId="{D5F6E226-E5AD-466C-BF28-D37D2E7FB295}" srcOrd="0" destOrd="0" presId="urn:microsoft.com/office/officeart/2005/8/layout/orgChart1"/>
    <dgm:cxn modelId="{9E326E44-40B3-46EA-A9F8-EE8E1F01156A}" type="presParOf" srcId="{4F255D36-6849-4006-968C-9EC6C475468C}" destId="{8BC6299A-4F8F-45C0-AC29-261D9346C41C}" srcOrd="1" destOrd="0" presId="urn:microsoft.com/office/officeart/2005/8/layout/orgChart1"/>
    <dgm:cxn modelId="{CA5DF962-310B-4D18-AC4C-446C9EE20B70}" type="presParOf" srcId="{8BC6299A-4F8F-45C0-AC29-261D9346C41C}" destId="{5D9AEC0E-EC67-47B7-B7A6-7E7AEC7BE413}" srcOrd="0" destOrd="0" presId="urn:microsoft.com/office/officeart/2005/8/layout/orgChart1"/>
    <dgm:cxn modelId="{B2DDF799-0574-45A6-B8C2-2247CC336C35}" type="presParOf" srcId="{5D9AEC0E-EC67-47B7-B7A6-7E7AEC7BE413}" destId="{D0EA32B8-7D41-4B0C-ACBE-0D54539AA1CD}" srcOrd="0" destOrd="0" presId="urn:microsoft.com/office/officeart/2005/8/layout/orgChart1"/>
    <dgm:cxn modelId="{E66D3B5F-3F10-440C-9E0E-2DF2591BB47D}" type="presParOf" srcId="{5D9AEC0E-EC67-47B7-B7A6-7E7AEC7BE413}" destId="{2023EC4F-6CBF-4ECE-85A1-CE3BE692C80B}" srcOrd="1" destOrd="0" presId="urn:microsoft.com/office/officeart/2005/8/layout/orgChart1"/>
    <dgm:cxn modelId="{8997B677-0179-4492-A533-59FBE9513798}" type="presParOf" srcId="{8BC6299A-4F8F-45C0-AC29-261D9346C41C}" destId="{6DCC8269-9AA6-443D-B897-D2AB43C0A069}" srcOrd="1" destOrd="0" presId="urn:microsoft.com/office/officeart/2005/8/layout/orgChart1"/>
    <dgm:cxn modelId="{F4C84249-B6F2-4632-A29A-131F10C157D4}" type="presParOf" srcId="{8BC6299A-4F8F-45C0-AC29-261D9346C41C}" destId="{93552A4F-56CF-4628-AC31-9F44EC53DC86}" srcOrd="2" destOrd="0" presId="urn:microsoft.com/office/officeart/2005/8/layout/orgChart1"/>
    <dgm:cxn modelId="{3F97E381-D1C2-4393-AAB9-3C8289987F33}" type="presParOf" srcId="{4F255D36-6849-4006-968C-9EC6C475468C}" destId="{E26B690D-FC16-4A6D-B45C-CF1DB6F965FB}" srcOrd="2" destOrd="0" presId="urn:microsoft.com/office/officeart/2005/8/layout/orgChart1"/>
    <dgm:cxn modelId="{8046BDD5-E8AB-4238-A00E-542D47986636}" type="presParOf" srcId="{4F255D36-6849-4006-968C-9EC6C475468C}" destId="{7233DE80-7902-4A99-9C59-8BD9452EC8FA}" srcOrd="3" destOrd="0" presId="urn:microsoft.com/office/officeart/2005/8/layout/orgChart1"/>
    <dgm:cxn modelId="{BB509A0C-8A8C-4F43-8FF4-1CB9508C3DC5}" type="presParOf" srcId="{7233DE80-7902-4A99-9C59-8BD9452EC8FA}" destId="{7C3ABEA2-EB7A-43F6-AB67-4F8F937AF250}" srcOrd="0" destOrd="0" presId="urn:microsoft.com/office/officeart/2005/8/layout/orgChart1"/>
    <dgm:cxn modelId="{C5F27557-7BB3-475D-8B38-4CC4004DC2EE}" type="presParOf" srcId="{7C3ABEA2-EB7A-43F6-AB67-4F8F937AF250}" destId="{790C79DF-3BDA-4FA9-BAEE-3DF1D03215ED}" srcOrd="0" destOrd="0" presId="urn:microsoft.com/office/officeart/2005/8/layout/orgChart1"/>
    <dgm:cxn modelId="{F98F3959-0DDD-4D4F-996E-D8E886DAF333}" type="presParOf" srcId="{7C3ABEA2-EB7A-43F6-AB67-4F8F937AF250}" destId="{38623D7B-91A0-4693-B87C-164D6AE89328}" srcOrd="1" destOrd="0" presId="urn:microsoft.com/office/officeart/2005/8/layout/orgChart1"/>
    <dgm:cxn modelId="{369B8C9C-1841-4F1B-9153-532DC0202B54}" type="presParOf" srcId="{7233DE80-7902-4A99-9C59-8BD9452EC8FA}" destId="{6794137B-8661-473C-9FE5-A4E598BA7D39}" srcOrd="1" destOrd="0" presId="urn:microsoft.com/office/officeart/2005/8/layout/orgChart1"/>
    <dgm:cxn modelId="{36A186AE-AE52-4C4C-9F51-6D5DEED1561B}" type="presParOf" srcId="{7233DE80-7902-4A99-9C59-8BD9452EC8FA}" destId="{F43D743E-2B3E-4D1A-8A10-6BA339D095AF}" srcOrd="2" destOrd="0" presId="urn:microsoft.com/office/officeart/2005/8/layout/orgChart1"/>
    <dgm:cxn modelId="{53833957-BC71-45E5-B5D6-24CCFA9A3B7B}" type="presParOf" srcId="{4F255D36-6849-4006-968C-9EC6C475468C}" destId="{4BCA767E-9800-4DF7-9EAD-1F19FD7F6412}" srcOrd="4" destOrd="0" presId="urn:microsoft.com/office/officeart/2005/8/layout/orgChart1"/>
    <dgm:cxn modelId="{07F89CB3-654C-4A26-A1A3-81AB2447006B}" type="presParOf" srcId="{4F255D36-6849-4006-968C-9EC6C475468C}" destId="{AC6A18E1-B573-448F-9DA6-94CF88C7D730}" srcOrd="5" destOrd="0" presId="urn:microsoft.com/office/officeart/2005/8/layout/orgChart1"/>
    <dgm:cxn modelId="{E368A52C-1AB2-4C36-893D-F06CAC32EFB8}" type="presParOf" srcId="{AC6A18E1-B573-448F-9DA6-94CF88C7D730}" destId="{476F426B-E708-4810-B2E0-7DA8CECE2655}" srcOrd="0" destOrd="0" presId="urn:microsoft.com/office/officeart/2005/8/layout/orgChart1"/>
    <dgm:cxn modelId="{A03FF769-5E2B-46FB-8AE3-A2538B88364D}" type="presParOf" srcId="{476F426B-E708-4810-B2E0-7DA8CECE2655}" destId="{B554C0AE-5089-437A-B983-6A59D7258F7B}" srcOrd="0" destOrd="0" presId="urn:microsoft.com/office/officeart/2005/8/layout/orgChart1"/>
    <dgm:cxn modelId="{69B84898-8B49-4F6E-BF1B-CA956E2B9B14}" type="presParOf" srcId="{476F426B-E708-4810-B2E0-7DA8CECE2655}" destId="{A3E9C46F-AE20-4377-B68E-ADAFF57701A4}" srcOrd="1" destOrd="0" presId="urn:microsoft.com/office/officeart/2005/8/layout/orgChart1"/>
    <dgm:cxn modelId="{FC774B77-6734-4187-B0B5-FBD6CAC7C3FA}" type="presParOf" srcId="{AC6A18E1-B573-448F-9DA6-94CF88C7D730}" destId="{9B68609F-686B-42EA-ACEE-6F0EFF13F990}" srcOrd="1" destOrd="0" presId="urn:microsoft.com/office/officeart/2005/8/layout/orgChart1"/>
    <dgm:cxn modelId="{B314E5C1-D0F3-4F46-8296-C79819584CB5}" type="presParOf" srcId="{AC6A18E1-B573-448F-9DA6-94CF88C7D730}" destId="{486AA314-28F2-429D-80F9-8EB3BDAF70C8}" srcOrd="2" destOrd="0" presId="urn:microsoft.com/office/officeart/2005/8/layout/orgChart1"/>
    <dgm:cxn modelId="{3F322EFD-1BDB-4C30-8904-01FF583780B7}" type="presParOf" srcId="{4F255D36-6849-4006-968C-9EC6C475468C}" destId="{36267E8B-AE08-4FA7-8DDB-0CAF51BBF899}" srcOrd="6" destOrd="0" presId="urn:microsoft.com/office/officeart/2005/8/layout/orgChart1"/>
    <dgm:cxn modelId="{66FE7740-15E2-4624-BE88-4A8F0B014EFD}" type="presParOf" srcId="{4F255D36-6849-4006-968C-9EC6C475468C}" destId="{39B0F26B-CF39-4833-8B6A-AB20199FE33E}" srcOrd="7" destOrd="0" presId="urn:microsoft.com/office/officeart/2005/8/layout/orgChart1"/>
    <dgm:cxn modelId="{D7B1AE7B-FFAE-4D9E-868B-B8C252342BAD}" type="presParOf" srcId="{39B0F26B-CF39-4833-8B6A-AB20199FE33E}" destId="{FC61E436-0AFD-49A6-9134-B20A2F150B5F}" srcOrd="0" destOrd="0" presId="urn:microsoft.com/office/officeart/2005/8/layout/orgChart1"/>
    <dgm:cxn modelId="{0DB12EB9-7072-4791-A279-8127EDDB01F0}" type="presParOf" srcId="{FC61E436-0AFD-49A6-9134-B20A2F150B5F}" destId="{6D52ACE9-DC31-47FD-9E26-07122280D322}" srcOrd="0" destOrd="0" presId="urn:microsoft.com/office/officeart/2005/8/layout/orgChart1"/>
    <dgm:cxn modelId="{15CF0857-068A-4E44-8DC3-46AB84559407}" type="presParOf" srcId="{FC61E436-0AFD-49A6-9134-B20A2F150B5F}" destId="{8EBA51D5-BD2D-4015-B7E6-CEE25F0E99BB}" srcOrd="1" destOrd="0" presId="urn:microsoft.com/office/officeart/2005/8/layout/orgChart1"/>
    <dgm:cxn modelId="{68C1666A-C1F4-4811-BDC5-E0E7231989E3}" type="presParOf" srcId="{39B0F26B-CF39-4833-8B6A-AB20199FE33E}" destId="{55A474A0-5383-4B50-A056-EB17F95E3C4D}" srcOrd="1" destOrd="0" presId="urn:microsoft.com/office/officeart/2005/8/layout/orgChart1"/>
    <dgm:cxn modelId="{7E490520-E6F3-4F73-BDFD-7A13AD7A7313}" type="presParOf" srcId="{39B0F26B-CF39-4833-8B6A-AB20199FE33E}" destId="{2AFC5DF5-1DB8-4A8D-B8DE-B825D6A84D56}" srcOrd="2" destOrd="0" presId="urn:microsoft.com/office/officeart/2005/8/layout/orgChart1"/>
    <dgm:cxn modelId="{39871D26-B93B-4D3B-9DC1-8E1B4A48A967}" type="presParOf" srcId="{51D6A5C9-C6AD-4E75-9820-7C53AAD4CA48}" destId="{278F4882-872F-4CB7-BCE3-8AE715A32B26}" srcOrd="2" destOrd="0" presId="urn:microsoft.com/office/officeart/2005/8/layout/orgChart1"/>
    <dgm:cxn modelId="{7A03600D-1422-4561-80E3-AF5310EFCAC7}" type="presParOf" srcId="{278F4882-872F-4CB7-BCE3-8AE715A32B26}" destId="{D25E9C5B-03DB-46EB-A4AC-886C3A160CC6}" srcOrd="0" destOrd="0" presId="urn:microsoft.com/office/officeart/2005/8/layout/orgChart1"/>
    <dgm:cxn modelId="{EFFDCB71-4256-467C-902C-0405C73EFDC7}" type="presParOf" srcId="{278F4882-872F-4CB7-BCE3-8AE715A32B26}" destId="{A672BFBA-969F-4ADD-925F-FDE0790A1B80}" srcOrd="1" destOrd="0" presId="urn:microsoft.com/office/officeart/2005/8/layout/orgChart1"/>
    <dgm:cxn modelId="{C34DDA95-C350-4058-B640-841D8BE741FC}" type="presParOf" srcId="{A672BFBA-969F-4ADD-925F-FDE0790A1B80}" destId="{BEDA6293-D1BE-427C-A946-0761DBA43981}" srcOrd="0" destOrd="0" presId="urn:microsoft.com/office/officeart/2005/8/layout/orgChart1"/>
    <dgm:cxn modelId="{8D052958-ADC9-4560-9CC0-D695B5BF3FDF}" type="presParOf" srcId="{BEDA6293-D1BE-427C-A946-0761DBA43981}" destId="{5B05B0B8-0ED2-40BF-A441-09FC18AF44DF}" srcOrd="0" destOrd="0" presId="urn:microsoft.com/office/officeart/2005/8/layout/orgChart1"/>
    <dgm:cxn modelId="{782A66DF-041D-4CC6-B720-9C2CC4ADFB13}" type="presParOf" srcId="{BEDA6293-D1BE-427C-A946-0761DBA43981}" destId="{D4FE5A67-75EF-41A4-BAF5-FAC03708BAAE}" srcOrd="1" destOrd="0" presId="urn:microsoft.com/office/officeart/2005/8/layout/orgChart1"/>
    <dgm:cxn modelId="{7E721708-E674-47E4-AD5E-C1A32BDE5943}" type="presParOf" srcId="{A672BFBA-969F-4ADD-925F-FDE0790A1B80}" destId="{433DAD82-1B2C-4B5D-941D-BE0ED166A785}" srcOrd="1" destOrd="0" presId="urn:microsoft.com/office/officeart/2005/8/layout/orgChart1"/>
    <dgm:cxn modelId="{B4507B74-1675-47E4-847B-C206C4EA4B46}" type="presParOf" srcId="{A672BFBA-969F-4ADD-925F-FDE0790A1B80}" destId="{BB4C74D0-D1B2-44BB-B06D-35A6225E391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65FDB-2400-4339-8A28-9C3483B12FFD}">
      <dsp:nvSpPr>
        <dsp:cNvPr id="0" name=""/>
        <dsp:cNvSpPr/>
      </dsp:nvSpPr>
      <dsp:spPr>
        <a:xfrm rot="5400000">
          <a:off x="4161376" y="-1662541"/>
          <a:ext cx="686888" cy="423983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fr-FR" sz="1000" kern="1200" dirty="0">
              <a:latin typeface="Arial" pitchFamily="34" charset="0"/>
              <a:cs typeface="Arial" pitchFamily="34" charset="0"/>
            </a:rPr>
            <a:t>qui concerne l’Etat et ses services déconcentrés</a:t>
          </a:r>
          <a:endParaRPr lang="fr-FR" sz="1000" kern="1200" dirty="0"/>
        </a:p>
      </dsp:txBody>
      <dsp:txXfrm rot="-5400000">
        <a:off x="2384905" y="147461"/>
        <a:ext cx="4206300" cy="619826"/>
      </dsp:txXfrm>
    </dsp:sp>
    <dsp:sp modelId="{6B3063D5-9275-4700-A36B-9EFAF44AB186}">
      <dsp:nvSpPr>
        <dsp:cNvPr id="0" name=""/>
        <dsp:cNvSpPr/>
      </dsp:nvSpPr>
      <dsp:spPr>
        <a:xfrm>
          <a:off x="0" y="0"/>
          <a:ext cx="2384904" cy="8586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fr-FR" sz="1900" kern="1200" dirty="0">
              <a:latin typeface="Arial" pitchFamily="34" charset="0"/>
              <a:cs typeface="Arial" pitchFamily="34" charset="0"/>
            </a:rPr>
            <a:t>La fonction publique d’Etat </a:t>
          </a:r>
          <a:endParaRPr lang="fr-FR" sz="1900" kern="1200" dirty="0"/>
        </a:p>
      </dsp:txBody>
      <dsp:txXfrm>
        <a:off x="41914" y="41914"/>
        <a:ext cx="2301076" cy="774783"/>
      </dsp:txXfrm>
    </dsp:sp>
    <dsp:sp modelId="{7AB9B393-6C76-4966-8240-C707D05B116C}">
      <dsp:nvSpPr>
        <dsp:cNvPr id="0" name=""/>
        <dsp:cNvSpPr/>
      </dsp:nvSpPr>
      <dsp:spPr>
        <a:xfrm rot="5400000">
          <a:off x="4161376" y="-787767"/>
          <a:ext cx="686888" cy="423983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fr-FR" sz="1000" kern="1200" dirty="0">
              <a:latin typeface="Arial" pitchFamily="34" charset="0"/>
              <a:cs typeface="Arial" pitchFamily="34" charset="0"/>
            </a:rPr>
            <a:t> qui concerne les communes et leurs groupements, les départements et les régions, mais aussi d’autres établissements</a:t>
          </a:r>
          <a:endParaRPr lang="fr-FR" sz="1000" kern="1200" dirty="0"/>
        </a:p>
      </dsp:txBody>
      <dsp:txXfrm rot="-5400000">
        <a:off x="2384905" y="1022235"/>
        <a:ext cx="4206300" cy="619826"/>
      </dsp:txXfrm>
    </dsp:sp>
    <dsp:sp modelId="{0139F4FC-F336-4332-B595-3F8E2ADBB90B}">
      <dsp:nvSpPr>
        <dsp:cNvPr id="0" name=""/>
        <dsp:cNvSpPr/>
      </dsp:nvSpPr>
      <dsp:spPr>
        <a:xfrm>
          <a:off x="0" y="902842"/>
          <a:ext cx="2384904" cy="8586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fr-FR" sz="1900" kern="1200" dirty="0"/>
            <a:t>La f</a:t>
          </a:r>
          <a:r>
            <a:rPr lang="fr-FR" sz="1900" kern="1200" dirty="0">
              <a:latin typeface="Arial" pitchFamily="34" charset="0"/>
              <a:cs typeface="Arial" pitchFamily="34" charset="0"/>
            </a:rPr>
            <a:t>onction publique territoriale - FPT- </a:t>
          </a:r>
          <a:endParaRPr lang="fr-FR" sz="1900" kern="1200" dirty="0"/>
        </a:p>
      </dsp:txBody>
      <dsp:txXfrm>
        <a:off x="41914" y="944756"/>
        <a:ext cx="2301076" cy="774783"/>
      </dsp:txXfrm>
    </dsp:sp>
    <dsp:sp modelId="{82261F7E-EC2B-4333-85B7-E06B4AA7C9AC}">
      <dsp:nvSpPr>
        <dsp:cNvPr id="0" name=""/>
        <dsp:cNvSpPr/>
      </dsp:nvSpPr>
      <dsp:spPr>
        <a:xfrm rot="5400000">
          <a:off x="4161376" y="113774"/>
          <a:ext cx="686888" cy="423983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fr-FR" sz="1000" kern="1200" dirty="0">
              <a:latin typeface="Arial" pitchFamily="34" charset="0"/>
              <a:cs typeface="Arial" pitchFamily="34" charset="0"/>
            </a:rPr>
            <a:t>qui concerne les établissements publics de santé et les établissements publics sociaux et médico-sociaux non territoriaux)</a:t>
          </a:r>
          <a:endParaRPr lang="fr-FR" sz="1000" kern="1200" dirty="0"/>
        </a:p>
        <a:p>
          <a:pPr marL="57150" lvl="1" indent="-57150" algn="l" defTabSz="444500">
            <a:lnSpc>
              <a:spcPct val="90000"/>
            </a:lnSpc>
            <a:spcBef>
              <a:spcPct val="0"/>
            </a:spcBef>
            <a:spcAft>
              <a:spcPct val="15000"/>
            </a:spcAft>
            <a:buChar char="•"/>
          </a:pPr>
          <a:endParaRPr lang="fr-FR" sz="1000" kern="1200" dirty="0"/>
        </a:p>
      </dsp:txBody>
      <dsp:txXfrm rot="-5400000">
        <a:off x="2384905" y="1923777"/>
        <a:ext cx="4206300" cy="619826"/>
      </dsp:txXfrm>
    </dsp:sp>
    <dsp:sp modelId="{5073D837-B752-4D22-905B-1802D9E62DDE}">
      <dsp:nvSpPr>
        <dsp:cNvPr id="0" name=""/>
        <dsp:cNvSpPr/>
      </dsp:nvSpPr>
      <dsp:spPr>
        <a:xfrm>
          <a:off x="0" y="1804384"/>
          <a:ext cx="2384904" cy="8586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fr-FR" sz="1900" kern="1200" dirty="0"/>
            <a:t>La f</a:t>
          </a:r>
          <a:r>
            <a:rPr lang="fr-FR" sz="1900" kern="1200" dirty="0">
              <a:latin typeface="Arial" pitchFamily="34" charset="0"/>
              <a:cs typeface="Arial" pitchFamily="34" charset="0"/>
            </a:rPr>
            <a:t>onction publique hospitalière</a:t>
          </a:r>
          <a:endParaRPr lang="fr-FR" sz="1900" kern="1200" dirty="0"/>
        </a:p>
      </dsp:txBody>
      <dsp:txXfrm>
        <a:off x="41914" y="1846298"/>
        <a:ext cx="2301076" cy="7747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B2B26C-72CE-46FA-BCD1-268D814AB108}">
      <dsp:nvSpPr>
        <dsp:cNvPr id="0" name=""/>
        <dsp:cNvSpPr/>
      </dsp:nvSpPr>
      <dsp:spPr>
        <a:xfrm>
          <a:off x="2880319" y="0"/>
          <a:ext cx="4320480" cy="97654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None/>
          </a:pPr>
          <a:r>
            <a:rPr lang="fr-FR" sz="1000" kern="1200" dirty="0"/>
            <a:t>La CAP traite des sujets relatifs aux carrières individuelles et ne concerne que les seuls agents fonctionnaires (examen principalement des décisions relatives aux périodes de stage, conditions de travail à temps partiel, licenciement en cas de non-réintégration après disponibilité, révision de compte-rendu d’entretien professionnel, refus de démission </a:t>
          </a:r>
          <a:r>
            <a:rPr lang="fr-FR" sz="1000" kern="1200" dirty="0" err="1"/>
            <a:t>etc</a:t>
          </a:r>
          <a:r>
            <a:rPr lang="fr-FR" sz="1000" kern="1200" dirty="0"/>
            <a:t>).</a:t>
          </a:r>
        </a:p>
      </dsp:txBody>
      <dsp:txXfrm>
        <a:off x="2880319" y="122068"/>
        <a:ext cx="3954276" cy="732408"/>
      </dsp:txXfrm>
    </dsp:sp>
    <dsp:sp modelId="{FD76ACFA-3BDE-4DE1-AEDD-BEDBFBE84535}">
      <dsp:nvSpPr>
        <dsp:cNvPr id="0" name=""/>
        <dsp:cNvSpPr/>
      </dsp:nvSpPr>
      <dsp:spPr>
        <a:xfrm>
          <a:off x="0" y="0"/>
          <a:ext cx="2880320" cy="9765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fr-FR" sz="1900" b="1" kern="1200" dirty="0"/>
            <a:t>La commission administrative paritaire (CAP)</a:t>
          </a:r>
          <a:endParaRPr lang="fr-FR" sz="1900" kern="1200" dirty="0"/>
        </a:p>
      </dsp:txBody>
      <dsp:txXfrm>
        <a:off x="47671" y="47671"/>
        <a:ext cx="2784978" cy="881202"/>
      </dsp:txXfrm>
    </dsp:sp>
    <dsp:sp modelId="{21F42A7C-65CA-4D12-90B4-D0D8D7AA38E5}">
      <dsp:nvSpPr>
        <dsp:cNvPr id="0" name=""/>
        <dsp:cNvSpPr/>
      </dsp:nvSpPr>
      <dsp:spPr>
        <a:xfrm>
          <a:off x="2880319" y="1074199"/>
          <a:ext cx="4320480" cy="97654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None/>
          </a:pPr>
          <a:r>
            <a:rPr lang="fr-FR" sz="1000" kern="1200" dirty="0"/>
            <a:t>Le conseil de discipline est une émanation de la CAP, spécialement réunie pour connaître des sanctions disciplinaires et du licenciement pour insuffisance professionnelle d’un fonctionnaire ; il est présidé par un(e) magistrat(e) administratif(</a:t>
          </a:r>
          <a:r>
            <a:rPr lang="fr-FR" sz="1000" kern="1200" dirty="0" err="1"/>
            <a:t>ve</a:t>
          </a:r>
          <a:r>
            <a:rPr lang="fr-FR" sz="1000" kern="1200" dirty="0"/>
            <a:t>).</a:t>
          </a:r>
        </a:p>
      </dsp:txBody>
      <dsp:txXfrm>
        <a:off x="2880319" y="1196267"/>
        <a:ext cx="3954276" cy="732408"/>
      </dsp:txXfrm>
    </dsp:sp>
    <dsp:sp modelId="{C9822BEE-E59E-4B05-870C-42C0C5EC5AA0}">
      <dsp:nvSpPr>
        <dsp:cNvPr id="0" name=""/>
        <dsp:cNvSpPr/>
      </dsp:nvSpPr>
      <dsp:spPr>
        <a:xfrm>
          <a:off x="0" y="1074199"/>
          <a:ext cx="2880320" cy="9765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fr-FR" sz="1900" b="1" kern="1200" dirty="0"/>
            <a:t>Le conseil de discipline</a:t>
          </a:r>
          <a:endParaRPr lang="fr-FR" sz="1900" kern="1200" dirty="0"/>
        </a:p>
      </dsp:txBody>
      <dsp:txXfrm>
        <a:off x="47671" y="1121870"/>
        <a:ext cx="2784978" cy="881202"/>
      </dsp:txXfrm>
    </dsp:sp>
    <dsp:sp modelId="{195F89B3-0C81-4DFA-9959-122609EB0191}">
      <dsp:nvSpPr>
        <dsp:cNvPr id="0" name=""/>
        <dsp:cNvSpPr/>
      </dsp:nvSpPr>
      <dsp:spPr>
        <a:xfrm>
          <a:off x="2880319" y="2148399"/>
          <a:ext cx="4320480" cy="976544"/>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None/>
          </a:pPr>
          <a:endParaRPr lang="fr-FR" sz="1000" kern="1200" dirty="0"/>
        </a:p>
        <a:p>
          <a:pPr marL="57150" lvl="1" indent="-57150" algn="l" defTabSz="444500">
            <a:lnSpc>
              <a:spcPct val="90000"/>
            </a:lnSpc>
            <a:spcBef>
              <a:spcPct val="0"/>
            </a:spcBef>
            <a:spcAft>
              <a:spcPct val="15000"/>
            </a:spcAft>
            <a:buNone/>
          </a:pPr>
          <a:r>
            <a:rPr lang="fr-FR" sz="1000" kern="1200" dirty="0"/>
            <a:t>La CCP est une instance consultative compétente à l’égard des agents contractuels de droit public (principalement pour ce qui concerne les licenciements et les sanctions administratives)</a:t>
          </a:r>
        </a:p>
      </dsp:txBody>
      <dsp:txXfrm>
        <a:off x="2880319" y="2270467"/>
        <a:ext cx="3954276" cy="732408"/>
      </dsp:txXfrm>
    </dsp:sp>
    <dsp:sp modelId="{F090D548-B68D-4B76-A366-8EA2FE07DDE7}">
      <dsp:nvSpPr>
        <dsp:cNvPr id="0" name=""/>
        <dsp:cNvSpPr/>
      </dsp:nvSpPr>
      <dsp:spPr>
        <a:xfrm>
          <a:off x="0" y="2148399"/>
          <a:ext cx="2880320" cy="9765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fr-FR" sz="1900" b="1" kern="1200" dirty="0"/>
            <a:t>La commission consultative paritaire (CCP)</a:t>
          </a:r>
          <a:endParaRPr lang="fr-FR" sz="1900" kern="1200" dirty="0"/>
        </a:p>
      </dsp:txBody>
      <dsp:txXfrm>
        <a:off x="47671" y="2196070"/>
        <a:ext cx="2784978" cy="8812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E9C5B-03DB-46EB-A4AC-886C3A160CC6}">
      <dsp:nvSpPr>
        <dsp:cNvPr id="0" name=""/>
        <dsp:cNvSpPr/>
      </dsp:nvSpPr>
      <dsp:spPr>
        <a:xfrm>
          <a:off x="2909896" y="889433"/>
          <a:ext cx="138103" cy="605023"/>
        </a:xfrm>
        <a:custGeom>
          <a:avLst/>
          <a:gdLst/>
          <a:ahLst/>
          <a:cxnLst/>
          <a:rect l="0" t="0" r="0" b="0"/>
          <a:pathLst>
            <a:path>
              <a:moveTo>
                <a:pt x="138103" y="0"/>
              </a:moveTo>
              <a:lnTo>
                <a:pt x="138103" y="605023"/>
              </a:lnTo>
              <a:lnTo>
                <a:pt x="0" y="6050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267E8B-AE08-4FA7-8DDB-0CAF51BBF899}">
      <dsp:nvSpPr>
        <dsp:cNvPr id="0" name=""/>
        <dsp:cNvSpPr/>
      </dsp:nvSpPr>
      <dsp:spPr>
        <a:xfrm>
          <a:off x="3048000" y="889433"/>
          <a:ext cx="2387212" cy="1210047"/>
        </a:xfrm>
        <a:custGeom>
          <a:avLst/>
          <a:gdLst/>
          <a:ahLst/>
          <a:cxnLst/>
          <a:rect l="0" t="0" r="0" b="0"/>
          <a:pathLst>
            <a:path>
              <a:moveTo>
                <a:pt x="0" y="0"/>
              </a:moveTo>
              <a:lnTo>
                <a:pt x="0" y="1071943"/>
              </a:lnTo>
              <a:lnTo>
                <a:pt x="2387212" y="1071943"/>
              </a:lnTo>
              <a:lnTo>
                <a:pt x="2387212" y="12100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CA767E-9800-4DF7-9EAD-1F19FD7F6412}">
      <dsp:nvSpPr>
        <dsp:cNvPr id="0" name=""/>
        <dsp:cNvSpPr/>
      </dsp:nvSpPr>
      <dsp:spPr>
        <a:xfrm>
          <a:off x="3048000" y="889433"/>
          <a:ext cx="795737" cy="1210047"/>
        </a:xfrm>
        <a:custGeom>
          <a:avLst/>
          <a:gdLst/>
          <a:ahLst/>
          <a:cxnLst/>
          <a:rect l="0" t="0" r="0" b="0"/>
          <a:pathLst>
            <a:path>
              <a:moveTo>
                <a:pt x="0" y="0"/>
              </a:moveTo>
              <a:lnTo>
                <a:pt x="0" y="1071943"/>
              </a:lnTo>
              <a:lnTo>
                <a:pt x="795737" y="1071943"/>
              </a:lnTo>
              <a:lnTo>
                <a:pt x="795737" y="12100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6B690D-FC16-4A6D-B45C-CF1DB6F965FB}">
      <dsp:nvSpPr>
        <dsp:cNvPr id="0" name=""/>
        <dsp:cNvSpPr/>
      </dsp:nvSpPr>
      <dsp:spPr>
        <a:xfrm>
          <a:off x="2252262" y="889433"/>
          <a:ext cx="795737" cy="1210047"/>
        </a:xfrm>
        <a:custGeom>
          <a:avLst/>
          <a:gdLst/>
          <a:ahLst/>
          <a:cxnLst/>
          <a:rect l="0" t="0" r="0" b="0"/>
          <a:pathLst>
            <a:path>
              <a:moveTo>
                <a:pt x="795737" y="0"/>
              </a:moveTo>
              <a:lnTo>
                <a:pt x="795737" y="1071943"/>
              </a:lnTo>
              <a:lnTo>
                <a:pt x="0" y="1071943"/>
              </a:lnTo>
              <a:lnTo>
                <a:pt x="0" y="12100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F6E226-E5AD-466C-BF28-D37D2E7FB295}">
      <dsp:nvSpPr>
        <dsp:cNvPr id="0" name=""/>
        <dsp:cNvSpPr/>
      </dsp:nvSpPr>
      <dsp:spPr>
        <a:xfrm>
          <a:off x="660787" y="889433"/>
          <a:ext cx="2387212" cy="1210047"/>
        </a:xfrm>
        <a:custGeom>
          <a:avLst/>
          <a:gdLst/>
          <a:ahLst/>
          <a:cxnLst/>
          <a:rect l="0" t="0" r="0" b="0"/>
          <a:pathLst>
            <a:path>
              <a:moveTo>
                <a:pt x="2387212" y="0"/>
              </a:moveTo>
              <a:lnTo>
                <a:pt x="2387212" y="1071943"/>
              </a:lnTo>
              <a:lnTo>
                <a:pt x="0" y="1071943"/>
              </a:lnTo>
              <a:lnTo>
                <a:pt x="0" y="12100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E5679E-56D4-4614-AA0D-B4220A07B42E}">
      <dsp:nvSpPr>
        <dsp:cNvPr id="0" name=""/>
        <dsp:cNvSpPr/>
      </dsp:nvSpPr>
      <dsp:spPr>
        <a:xfrm>
          <a:off x="2390365" y="231798"/>
          <a:ext cx="1315268" cy="6576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Pascal RONDOT Directeur général des services </a:t>
          </a:r>
        </a:p>
      </dsp:txBody>
      <dsp:txXfrm>
        <a:off x="2390365" y="231798"/>
        <a:ext cx="1315268" cy="657634"/>
      </dsp:txXfrm>
    </dsp:sp>
    <dsp:sp modelId="{D0EA32B8-7D41-4B0C-ACBE-0D54539AA1CD}">
      <dsp:nvSpPr>
        <dsp:cNvPr id="0" name=""/>
        <dsp:cNvSpPr/>
      </dsp:nvSpPr>
      <dsp:spPr>
        <a:xfrm>
          <a:off x="3153" y="2099480"/>
          <a:ext cx="1315268" cy="6576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Pôle finances et RH              Sandrine BERGER          04 77 42 67 28</a:t>
          </a:r>
        </a:p>
      </dsp:txBody>
      <dsp:txXfrm>
        <a:off x="3153" y="2099480"/>
        <a:ext cx="1315268" cy="657634"/>
      </dsp:txXfrm>
    </dsp:sp>
    <dsp:sp modelId="{790C79DF-3BDA-4FA9-BAEE-3DF1D03215ED}">
      <dsp:nvSpPr>
        <dsp:cNvPr id="0" name=""/>
        <dsp:cNvSpPr/>
      </dsp:nvSpPr>
      <dsp:spPr>
        <a:xfrm>
          <a:off x="1594628" y="2099480"/>
          <a:ext cx="1315268" cy="6576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Pôle carrières et instances                    Claire DE SA                    04 77 42 67 26    </a:t>
          </a:r>
        </a:p>
      </dsp:txBody>
      <dsp:txXfrm>
        <a:off x="1594628" y="2099480"/>
        <a:ext cx="1315268" cy="657634"/>
      </dsp:txXfrm>
    </dsp:sp>
    <dsp:sp modelId="{B554C0AE-5089-437A-B983-6A59D7258F7B}">
      <dsp:nvSpPr>
        <dsp:cNvPr id="0" name=""/>
        <dsp:cNvSpPr/>
      </dsp:nvSpPr>
      <dsp:spPr>
        <a:xfrm>
          <a:off x="3186103" y="2099480"/>
          <a:ext cx="1315268" cy="6576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Pôle recrutement Laurence FORISSIER      04 77 42 67 22   </a:t>
          </a:r>
        </a:p>
      </dsp:txBody>
      <dsp:txXfrm>
        <a:off x="3186103" y="2099480"/>
        <a:ext cx="1315268" cy="657634"/>
      </dsp:txXfrm>
    </dsp:sp>
    <dsp:sp modelId="{6D52ACE9-DC31-47FD-9E26-07122280D322}">
      <dsp:nvSpPr>
        <dsp:cNvPr id="0" name=""/>
        <dsp:cNvSpPr/>
      </dsp:nvSpPr>
      <dsp:spPr>
        <a:xfrm>
          <a:off x="4777578" y="2099480"/>
          <a:ext cx="1315268" cy="10688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ts val="0"/>
            </a:spcAft>
            <a:buNone/>
          </a:pPr>
          <a:r>
            <a:rPr lang="fr-FR" sz="1000" kern="1200" dirty="0"/>
            <a:t>Pôle Santé</a:t>
          </a:r>
        </a:p>
        <a:p>
          <a:pPr marL="0" lvl="0" indent="0" algn="ctr" defTabSz="444500">
            <a:lnSpc>
              <a:spcPct val="90000"/>
            </a:lnSpc>
            <a:spcBef>
              <a:spcPct val="0"/>
            </a:spcBef>
            <a:spcAft>
              <a:spcPts val="0"/>
            </a:spcAft>
            <a:buNone/>
          </a:pPr>
          <a:r>
            <a:rPr lang="fr-FR" sz="1000" kern="1200" dirty="0"/>
            <a:t>Secrétariat médical          </a:t>
          </a:r>
          <a:r>
            <a:rPr lang="fr-FR" sz="900" kern="1200" dirty="0"/>
            <a:t>Mélissa GIMAY                           04 77 01 01 65/                           Michèle BERAUD                       04 77 01 01 66</a:t>
          </a:r>
        </a:p>
      </dsp:txBody>
      <dsp:txXfrm>
        <a:off x="4777578" y="2099480"/>
        <a:ext cx="1315268" cy="1068872"/>
      </dsp:txXfrm>
    </dsp:sp>
    <dsp:sp modelId="{5B05B0B8-0ED2-40BF-A441-09FC18AF44DF}">
      <dsp:nvSpPr>
        <dsp:cNvPr id="0" name=""/>
        <dsp:cNvSpPr/>
      </dsp:nvSpPr>
      <dsp:spPr>
        <a:xfrm>
          <a:off x="1594628" y="1165639"/>
          <a:ext cx="1315268" cy="6576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t>Andréa LE SAUX Assistante de direction </a:t>
          </a:r>
        </a:p>
        <a:p>
          <a:pPr marL="0" lvl="0" indent="0" algn="ctr" defTabSz="444500">
            <a:lnSpc>
              <a:spcPct val="90000"/>
            </a:lnSpc>
            <a:spcBef>
              <a:spcPct val="0"/>
            </a:spcBef>
            <a:spcAft>
              <a:spcPct val="35000"/>
            </a:spcAft>
            <a:buNone/>
          </a:pPr>
          <a:r>
            <a:rPr lang="fr-FR" sz="1000" kern="1200" dirty="0"/>
            <a:t>04 77 42 96 81</a:t>
          </a:r>
        </a:p>
      </dsp:txBody>
      <dsp:txXfrm>
        <a:off x="1594628" y="1165639"/>
        <a:ext cx="1315268" cy="65763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lvl1pPr>
              <a:defRPr b="1" baseline="0">
                <a:latin typeface="Century Gothic" pitchFamily="34" charset="0"/>
              </a:defRPr>
            </a:lvl1pPr>
          </a:lstStyle>
          <a:p>
            <a:r>
              <a:rPr lang="fr-FR" dirty="0"/>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sz="30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p>
        </p:txBody>
      </p:sp>
      <p:sp>
        <p:nvSpPr>
          <p:cNvPr id="4" name="Espace réservé de la date 3"/>
          <p:cNvSpPr>
            <a:spLocks noGrp="1"/>
          </p:cNvSpPr>
          <p:nvPr>
            <p:ph type="dt" sz="half" idx="10"/>
          </p:nvPr>
        </p:nvSpPr>
        <p:spPr/>
        <p:txBody>
          <a:bodyPr/>
          <a:lstStyle/>
          <a:p>
            <a:fld id="{6B60674B-7BD2-46D8-B5C5-61CEC917A86E}" type="datetimeFigureOut">
              <a:rPr lang="fr-FR" smtClean="0"/>
              <a:pPr/>
              <a:t>14/06/2021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7DBF13-0B43-4A8E-ACCA-3780DEC62982}"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B60674B-7BD2-46D8-B5C5-61CEC917A86E}" type="datetimeFigureOut">
              <a:rPr lang="fr-FR" smtClean="0"/>
              <a:pPr/>
              <a:t>14/06/2021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7DBF13-0B43-4A8E-ACCA-3780DEC62982}"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B60674B-7BD2-46D8-B5C5-61CEC917A86E}" type="datetimeFigureOut">
              <a:rPr lang="fr-FR" smtClean="0"/>
              <a:pPr/>
              <a:t>14/06/2021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7DBF13-0B43-4A8E-ACCA-3780DEC62982}"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B60674B-7BD2-46D8-B5C5-61CEC917A86E}" type="datetimeFigureOut">
              <a:rPr lang="fr-FR" smtClean="0"/>
              <a:pPr/>
              <a:t>14/06/2021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7DBF13-0B43-4A8E-ACCA-3780DEC62982}"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noAutofit/>
          </a:bodyPr>
          <a:lstStyle>
            <a:lvl1pPr algn="l">
              <a:defRPr sz="4400" b="1" cap="all">
                <a:latin typeface="Century Gothic" pitchFamily="34" charset="0"/>
              </a:defRPr>
            </a:lvl1pPr>
          </a:lstStyle>
          <a:p>
            <a:r>
              <a:rPr lang="fr-FR" dirty="0"/>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normAutofit/>
          </a:bodyPr>
          <a:lstStyle>
            <a:lvl1pPr marL="0" indent="0">
              <a:buNone/>
              <a:defRPr sz="2800">
                <a:solidFill>
                  <a:schemeClr val="tx1">
                    <a:tint val="75000"/>
                  </a:schemeClr>
                </a:solidFill>
                <a:latin typeface="Century Gothic"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4" name="Espace réservé de la date 3"/>
          <p:cNvSpPr>
            <a:spLocks noGrp="1"/>
          </p:cNvSpPr>
          <p:nvPr>
            <p:ph type="dt" sz="half" idx="10"/>
          </p:nvPr>
        </p:nvSpPr>
        <p:spPr/>
        <p:txBody>
          <a:bodyPr/>
          <a:lstStyle/>
          <a:p>
            <a:fld id="{6B60674B-7BD2-46D8-B5C5-61CEC917A86E}" type="datetimeFigureOut">
              <a:rPr lang="fr-FR" smtClean="0"/>
              <a:pPr/>
              <a:t>14/06/2021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7DBF13-0B43-4A8E-ACCA-3780DEC62982}"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B60674B-7BD2-46D8-B5C5-61CEC917A86E}" type="datetimeFigureOut">
              <a:rPr lang="fr-FR" smtClean="0"/>
              <a:pPr/>
              <a:t>14/06/2021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67DBF13-0B43-4A8E-ACCA-3780DEC62982}"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B60674B-7BD2-46D8-B5C5-61CEC917A86E}" type="datetimeFigureOut">
              <a:rPr lang="fr-FR" smtClean="0"/>
              <a:pPr/>
              <a:t>14/06/2021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67DBF13-0B43-4A8E-ACCA-3780DEC62982}"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6B60674B-7BD2-46D8-B5C5-61CEC917A86E}" type="datetimeFigureOut">
              <a:rPr lang="fr-FR" smtClean="0"/>
              <a:pPr/>
              <a:t>14/06/2021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67DBF13-0B43-4A8E-ACCA-3780DEC62982}"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B60674B-7BD2-46D8-B5C5-61CEC917A86E}" type="datetimeFigureOut">
              <a:rPr lang="fr-FR" smtClean="0"/>
              <a:pPr/>
              <a:t>14/06/2021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67DBF13-0B43-4A8E-ACCA-3780DEC62982}"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6B60674B-7BD2-46D8-B5C5-61CEC917A86E}" type="datetimeFigureOut">
              <a:rPr lang="fr-FR" smtClean="0"/>
              <a:pPr/>
              <a:t>14/06/2021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67DBF13-0B43-4A8E-ACCA-3780DEC62982}"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6B60674B-7BD2-46D8-B5C5-61CEC917A86E}" type="datetimeFigureOut">
              <a:rPr lang="fr-FR" smtClean="0"/>
              <a:pPr/>
              <a:t>14/06/2021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67DBF13-0B43-4A8E-ACCA-3780DEC62982}"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0674B-7BD2-46D8-B5C5-61CEC917A86E}" type="datetimeFigureOut">
              <a:rPr lang="fr-FR" smtClean="0"/>
              <a:pPr/>
              <a:t>14/06/2021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DBF13-0B43-4A8E-ACCA-3780DEC62982}"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0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cdg42.org/var/plain_site/storage/original/application/8434887bab7688f844cdf78109c94bc7.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hyperlink" Target="https://www.amf.asso.fr/documents-un-guide-pour-accompagner-lemployeur-territorial-definir-sa-strategie-piloter-la-politique-rh-sa-collectivite/40687" TargetMode="Externa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a:solidFill>
                  <a:srgbClr val="7030A0"/>
                </a:solidFill>
                <a:latin typeface="Century Gothic" pitchFamily="34" charset="0"/>
              </a:rPr>
              <a:t>LA FONCTION PUBLIQUE TERRITORIALE ET SES ACTEURS</a:t>
            </a:r>
          </a:p>
        </p:txBody>
      </p:sp>
      <p:sp>
        <p:nvSpPr>
          <p:cNvPr id="3" name="Sous-titre 2"/>
          <p:cNvSpPr>
            <a:spLocks noGrp="1"/>
          </p:cNvSpPr>
          <p:nvPr>
            <p:ph type="subTitle" idx="1"/>
          </p:nvPr>
        </p:nvSpPr>
        <p:spPr/>
        <p:txBody>
          <a:bodyPr>
            <a:normAutofit/>
          </a:bodyPr>
          <a:lstStyle/>
          <a:p>
            <a:endParaRPr lang="fr-FR" sz="3000" dirty="0">
              <a:solidFill>
                <a:schemeClr val="tx1"/>
              </a:solidFill>
              <a:latin typeface="Century Gothic" pitchFamily="34" charset="0"/>
            </a:endParaRPr>
          </a:p>
        </p:txBody>
      </p:sp>
      <p:pic>
        <p:nvPicPr>
          <p:cNvPr id="5" name="Image 4">
            <a:extLst>
              <a:ext uri="{FF2B5EF4-FFF2-40B4-BE49-F238E27FC236}">
                <a16:creationId xmlns:a16="http://schemas.microsoft.com/office/drawing/2014/main" id="{11218611-4F68-4697-A393-3B4754DD87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4535" y="116632"/>
            <a:ext cx="3624072" cy="15605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340FAB-0E6B-4159-A2E8-62BEEE96447E}"/>
              </a:ext>
            </a:extLst>
          </p:cNvPr>
          <p:cNvSpPr>
            <a:spLocks noGrp="1"/>
          </p:cNvSpPr>
          <p:nvPr>
            <p:ph type="title"/>
          </p:nvPr>
        </p:nvSpPr>
        <p:spPr>
          <a:xfrm>
            <a:off x="457200" y="274638"/>
            <a:ext cx="8229600" cy="850106"/>
          </a:xfrm>
        </p:spPr>
        <p:txBody>
          <a:bodyPr/>
          <a:lstStyle/>
          <a:p>
            <a:r>
              <a:rPr lang="fr-FR" dirty="0">
                <a:solidFill>
                  <a:srgbClr val="7030A0"/>
                </a:solidFill>
              </a:rPr>
              <a:t>Les acteurs externes de la politique RH</a:t>
            </a:r>
          </a:p>
        </p:txBody>
      </p:sp>
      <p:sp>
        <p:nvSpPr>
          <p:cNvPr id="3" name="Espace réservé du contenu 2">
            <a:extLst>
              <a:ext uri="{FF2B5EF4-FFF2-40B4-BE49-F238E27FC236}">
                <a16:creationId xmlns:a16="http://schemas.microsoft.com/office/drawing/2014/main" id="{A6540B3C-2A13-4902-8793-C3D2790303EF}"/>
              </a:ext>
            </a:extLst>
          </p:cNvPr>
          <p:cNvSpPr>
            <a:spLocks noGrp="1"/>
          </p:cNvSpPr>
          <p:nvPr>
            <p:ph idx="1"/>
          </p:nvPr>
        </p:nvSpPr>
        <p:spPr>
          <a:xfrm>
            <a:off x="457200" y="1036302"/>
            <a:ext cx="8229600" cy="4785395"/>
          </a:xfrm>
        </p:spPr>
        <p:txBody>
          <a:bodyPr>
            <a:noAutofit/>
          </a:bodyPr>
          <a:lstStyle/>
          <a:p>
            <a:pPr algn="just"/>
            <a:r>
              <a:rPr lang="fr-FR" sz="1400" b="1" dirty="0"/>
              <a:t>Les organismes nationaux paritaires de consultation qui rendent des avis sur la législation et la réglementation statutaire:</a:t>
            </a:r>
          </a:p>
          <a:p>
            <a:pPr algn="just">
              <a:buFont typeface="Wingdings" panose="05000000000000000000" pitchFamily="2" charset="2"/>
              <a:buChar char="ü"/>
            </a:pPr>
            <a:r>
              <a:rPr lang="fr-FR" sz="1300" dirty="0"/>
              <a:t>Conseil commun de la fonction publique (CCFP)</a:t>
            </a:r>
          </a:p>
          <a:p>
            <a:pPr algn="just">
              <a:buFont typeface="Wingdings" panose="05000000000000000000" pitchFamily="2" charset="2"/>
              <a:buChar char="ü"/>
            </a:pPr>
            <a:r>
              <a:rPr lang="fr-FR" sz="1300" dirty="0"/>
              <a:t>Conseil supérieur de la fonction publique territoriale (CSFPT)</a:t>
            </a:r>
          </a:p>
          <a:p>
            <a:pPr marL="0" indent="0" algn="just">
              <a:buNone/>
            </a:pPr>
            <a:endParaRPr lang="fr-FR" sz="800" dirty="0"/>
          </a:p>
          <a:p>
            <a:pPr algn="just"/>
            <a:r>
              <a:rPr lang="fr-FR" sz="1400" b="1" dirty="0"/>
              <a:t>Les services de l’Etat, qui assurent la trésorerie des collectivités et veillent à la légalité des actes:</a:t>
            </a:r>
          </a:p>
          <a:p>
            <a:pPr algn="just">
              <a:buFont typeface="Wingdings" panose="05000000000000000000" pitchFamily="2" charset="2"/>
              <a:buChar char="ü"/>
            </a:pPr>
            <a:r>
              <a:rPr lang="fr-FR" sz="1300" dirty="0"/>
              <a:t>Direction générale des finances publiques (DGFIP)</a:t>
            </a:r>
          </a:p>
          <a:p>
            <a:pPr algn="just">
              <a:buFont typeface="Wingdings" panose="05000000000000000000" pitchFamily="2" charset="2"/>
              <a:buChar char="ü"/>
            </a:pPr>
            <a:r>
              <a:rPr lang="fr-FR" sz="1300" dirty="0"/>
              <a:t>Services préfectoraux</a:t>
            </a:r>
          </a:p>
          <a:p>
            <a:pPr algn="just">
              <a:buFont typeface="Wingdings" panose="05000000000000000000" pitchFamily="2" charset="2"/>
              <a:buChar char="ü"/>
            </a:pPr>
            <a:endParaRPr lang="fr-FR" sz="800" dirty="0"/>
          </a:p>
          <a:p>
            <a:pPr algn="just"/>
            <a:r>
              <a:rPr lang="fr-FR" sz="1400" b="1" dirty="0"/>
              <a:t>Les établissements publics relevant de la caisse des dépôts et consignations (CDC)</a:t>
            </a:r>
          </a:p>
          <a:p>
            <a:pPr algn="just">
              <a:buFont typeface="Wingdings" panose="05000000000000000000" pitchFamily="2" charset="2"/>
              <a:buChar char="ü"/>
            </a:pPr>
            <a:r>
              <a:rPr lang="fr-FR" sz="1300" dirty="0"/>
              <a:t>La Caisse nationale de retraite des agents des collectivités locales (CNRACL)</a:t>
            </a:r>
          </a:p>
          <a:p>
            <a:pPr algn="just">
              <a:buFont typeface="Wingdings" panose="05000000000000000000" pitchFamily="2" charset="2"/>
              <a:buChar char="ü"/>
            </a:pPr>
            <a:r>
              <a:rPr lang="fr-FR" sz="1300" dirty="0"/>
              <a:t>L’Institut de retraite complémentaire des agents non titulaires de l’Etat et des collectivités locales (IRCANTEC)</a:t>
            </a:r>
          </a:p>
          <a:p>
            <a:pPr algn="just">
              <a:buFont typeface="Wingdings" panose="05000000000000000000" pitchFamily="2" charset="2"/>
              <a:buChar char="ü"/>
            </a:pPr>
            <a:r>
              <a:rPr lang="fr-FR" sz="1300" dirty="0"/>
              <a:t>Le Fonds pour l’insertion des personnes handicapées dans la fonction publique (FIPHFP)</a:t>
            </a:r>
          </a:p>
          <a:p>
            <a:pPr algn="just">
              <a:buFont typeface="Wingdings" panose="05000000000000000000" pitchFamily="2" charset="2"/>
              <a:buChar char="ü"/>
            </a:pPr>
            <a:endParaRPr lang="fr-FR" sz="800" dirty="0"/>
          </a:p>
          <a:p>
            <a:pPr algn="just"/>
            <a:r>
              <a:rPr lang="fr-FR" sz="1400" b="1" dirty="0"/>
              <a:t>Le Centre national de la fonction publique territorial (CNFPT)</a:t>
            </a:r>
          </a:p>
          <a:p>
            <a:pPr marL="0" indent="0" algn="just">
              <a:buNone/>
            </a:pPr>
            <a:r>
              <a:rPr lang="fr-FR" sz="1300" dirty="0"/>
              <a:t>       Etablissement public administratif regroupant l’ensemble des collectivités et des établissements publics locaux, le CNFPT est principalement dédié à la formation de leurs agents et à la gestion et au recrutement le leurs agents de catégorie A +. </a:t>
            </a:r>
          </a:p>
          <a:p>
            <a:pPr marL="0" indent="0" algn="just">
              <a:buNone/>
            </a:pPr>
            <a:r>
              <a:rPr lang="fr-FR" sz="1300" dirty="0"/>
              <a:t>Par ailleurs, il finance désormais une partie des frais de formation des apprentis exerçant dans les collectivités territoriales.</a:t>
            </a:r>
          </a:p>
          <a:p>
            <a:pPr marL="0" indent="0">
              <a:buNone/>
            </a:pPr>
            <a:r>
              <a:rPr lang="fr-FR" sz="1400" dirty="0"/>
              <a:t>                                         </a:t>
            </a:r>
            <a:r>
              <a:rPr lang="fr-FR" sz="1400" dirty="0">
                <a:solidFill>
                  <a:srgbClr val="0070C0"/>
                </a:solidFill>
              </a:rPr>
              <a:t> </a:t>
            </a:r>
          </a:p>
          <a:p>
            <a:pPr marL="0" indent="0">
              <a:buNone/>
            </a:pPr>
            <a:r>
              <a:rPr lang="fr-FR" sz="1400" b="1" dirty="0">
                <a:solidFill>
                  <a:srgbClr val="0070C0"/>
                </a:solidFill>
              </a:rPr>
              <a:t>                                         + d’info sur le droit à la formation dans le webinaire n°4</a:t>
            </a:r>
          </a:p>
        </p:txBody>
      </p:sp>
      <p:pic>
        <p:nvPicPr>
          <p:cNvPr id="4" name="Picture 6" descr="info Icône gratuit">
            <a:extLst>
              <a:ext uri="{FF2B5EF4-FFF2-40B4-BE49-F238E27FC236}">
                <a16:creationId xmlns:a16="http://schemas.microsoft.com/office/drawing/2014/main" id="{CF96847B-CC1D-4C5C-8B02-767721DA32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5935289"/>
            <a:ext cx="648072" cy="6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48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A902EE-D961-41C7-9995-C5EFB5339693}"/>
              </a:ext>
            </a:extLst>
          </p:cNvPr>
          <p:cNvSpPr>
            <a:spLocks noGrp="1"/>
          </p:cNvSpPr>
          <p:nvPr>
            <p:ph type="title"/>
          </p:nvPr>
        </p:nvSpPr>
        <p:spPr/>
        <p:txBody>
          <a:bodyPr>
            <a:normAutofit fontScale="90000"/>
          </a:bodyPr>
          <a:lstStyle/>
          <a:p>
            <a:br>
              <a:rPr lang="fr-FR" dirty="0">
                <a:solidFill>
                  <a:srgbClr val="7030A0"/>
                </a:solidFill>
              </a:rPr>
            </a:br>
            <a:r>
              <a:rPr lang="fr-FR" dirty="0">
                <a:solidFill>
                  <a:srgbClr val="7030A0"/>
                </a:solidFill>
              </a:rPr>
              <a:t>Les acteurs externes de la politique RH</a:t>
            </a:r>
            <a:br>
              <a:rPr lang="fr-FR" dirty="0">
                <a:solidFill>
                  <a:srgbClr val="7030A0"/>
                </a:solidFill>
              </a:rPr>
            </a:br>
            <a:r>
              <a:rPr lang="fr-FR" sz="2200" b="1" dirty="0">
                <a:solidFill>
                  <a:srgbClr val="7030A0"/>
                </a:solidFill>
              </a:rPr>
              <a:t>Les centres de gestion de la fonction publique territoriale (CDG)</a:t>
            </a:r>
            <a:br>
              <a:rPr lang="fr-FR" sz="3200" b="1" dirty="0">
                <a:solidFill>
                  <a:srgbClr val="FF0000"/>
                </a:solidFill>
              </a:rPr>
            </a:br>
            <a:endParaRPr lang="fr-FR" dirty="0"/>
          </a:p>
        </p:txBody>
      </p:sp>
      <p:sp>
        <p:nvSpPr>
          <p:cNvPr id="3" name="Espace réservé du contenu 2">
            <a:extLst>
              <a:ext uri="{FF2B5EF4-FFF2-40B4-BE49-F238E27FC236}">
                <a16:creationId xmlns:a16="http://schemas.microsoft.com/office/drawing/2014/main" id="{70334816-07E5-47D9-B22C-083E94BAAA01}"/>
              </a:ext>
            </a:extLst>
          </p:cNvPr>
          <p:cNvSpPr>
            <a:spLocks noGrp="1"/>
          </p:cNvSpPr>
          <p:nvPr>
            <p:ph idx="1"/>
          </p:nvPr>
        </p:nvSpPr>
        <p:spPr>
          <a:xfrm>
            <a:off x="450308" y="1124744"/>
            <a:ext cx="8229600" cy="5140573"/>
          </a:xfrm>
        </p:spPr>
        <p:txBody>
          <a:bodyPr>
            <a:noAutofit/>
          </a:bodyPr>
          <a:lstStyle/>
          <a:p>
            <a:pPr marL="0" indent="0">
              <a:buNone/>
            </a:pPr>
            <a:endParaRPr lang="fr-FR" sz="800" b="1" dirty="0"/>
          </a:p>
          <a:p>
            <a:pPr algn="just"/>
            <a:r>
              <a:rPr lang="fr-FR" sz="1500" dirty="0"/>
              <a:t>Partenaires incontournables des collectivités et établissements publics, les CDG leur apportent assistance et expertise en gestion des ressources humaines, et apportent au grand public une assistance pour le recrutement dans les collectivités et établissements publics.</a:t>
            </a:r>
          </a:p>
          <a:p>
            <a:pPr marL="0" indent="0" algn="just">
              <a:buNone/>
            </a:pPr>
            <a:endParaRPr lang="fr-FR" sz="800" dirty="0"/>
          </a:p>
          <a:p>
            <a:pPr algn="just"/>
            <a:r>
              <a:rPr lang="fr-FR" sz="1500" dirty="0"/>
              <a:t>Créés en application de la loi du 26/01/84 portant statut de la FPT, les CDG (un par département, à l’exception de deux centres interdépartementaux en région parisienne) agissent pour le compte des collectivités qui leur sont affiliées, </a:t>
            </a:r>
            <a:r>
              <a:rPr lang="fr-FR" sz="1500" b="1" dirty="0"/>
              <a:t>soit à titre obligatoire (communes et établissements de moins de 350 agents), soit à titre volontaire (autres).</a:t>
            </a:r>
          </a:p>
          <a:p>
            <a:pPr marL="400050" lvl="1" indent="0" algn="just">
              <a:buNone/>
            </a:pPr>
            <a:r>
              <a:rPr lang="fr-FR" sz="1500" dirty="0"/>
              <a:t>Ils coordonnent leur politique au niveau régional et sont regroupés au sein d’une Fédération nationale (FNCDG).</a:t>
            </a:r>
            <a:endParaRPr lang="fr-FR" sz="1500" b="1" dirty="0"/>
          </a:p>
          <a:p>
            <a:pPr marL="400050" lvl="1" indent="0" algn="just">
              <a:buNone/>
            </a:pPr>
            <a:endParaRPr lang="fr-FR" sz="800" dirty="0"/>
          </a:p>
          <a:p>
            <a:pPr algn="just"/>
            <a:r>
              <a:rPr lang="fr-FR" sz="1500" dirty="0"/>
              <a:t>Ils sont dirigés par un Conseil d’Administration qui élit en son sein un Président et des Vice-Présidents.</a:t>
            </a:r>
          </a:p>
          <a:p>
            <a:pPr marL="400050" lvl="1" indent="0" algn="just">
              <a:buNone/>
            </a:pPr>
            <a:r>
              <a:rPr lang="fr-FR" sz="1500" dirty="0"/>
              <a:t>Dans la Loire, le Conseil d’Administration issu des élections du 28/10/2020 compte 29 membres ; son Président est Monsieur Yves NICOLIN.</a:t>
            </a:r>
          </a:p>
          <a:p>
            <a:pPr marL="0" indent="0" algn="just">
              <a:buNone/>
            </a:pPr>
            <a:endParaRPr lang="fr-FR" sz="800" dirty="0"/>
          </a:p>
          <a:p>
            <a:pPr algn="just"/>
            <a:r>
              <a:rPr lang="fr-FR" sz="1500" dirty="0"/>
              <a:t>L’ensemble des missions que les centres de gestion assurent pour les fonctionnaires de catégories A, B et C sont définies par l’article 23 de la loi du 26/01/1984 suscitée. </a:t>
            </a:r>
          </a:p>
          <a:p>
            <a:pPr marL="0" indent="0" algn="just">
              <a:buNone/>
            </a:pPr>
            <a:r>
              <a:rPr lang="fr-FR" sz="1500" dirty="0"/>
              <a:t>       Parmi les missions des CDG, certaines sont obligatoires, d’autres facultatives.</a:t>
            </a:r>
          </a:p>
          <a:p>
            <a:pPr marL="0" indent="0" algn="just">
              <a:buNone/>
            </a:pPr>
            <a:endParaRPr lang="fr-FR" sz="800" dirty="0"/>
          </a:p>
        </p:txBody>
      </p:sp>
    </p:spTree>
    <p:extLst>
      <p:ext uri="{BB962C8B-B14F-4D97-AF65-F5344CB8AC3E}">
        <p14:creationId xmlns:p14="http://schemas.microsoft.com/office/powerpoint/2010/main" val="416575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AC8C82-8BED-4B6A-80B3-7C285076E9E2}"/>
              </a:ext>
            </a:extLst>
          </p:cNvPr>
          <p:cNvSpPr>
            <a:spLocks noGrp="1"/>
          </p:cNvSpPr>
          <p:nvPr>
            <p:ph type="title"/>
          </p:nvPr>
        </p:nvSpPr>
        <p:spPr/>
        <p:txBody>
          <a:bodyPr/>
          <a:lstStyle/>
          <a:p>
            <a:r>
              <a:rPr lang="fr-FR" dirty="0">
                <a:solidFill>
                  <a:srgbClr val="7030A0"/>
                </a:solidFill>
              </a:rPr>
              <a:t> Les principales missions obligatoires des CDG</a:t>
            </a:r>
          </a:p>
        </p:txBody>
      </p:sp>
      <p:sp>
        <p:nvSpPr>
          <p:cNvPr id="3" name="Espace réservé du contenu 2">
            <a:extLst>
              <a:ext uri="{FF2B5EF4-FFF2-40B4-BE49-F238E27FC236}">
                <a16:creationId xmlns:a16="http://schemas.microsoft.com/office/drawing/2014/main" id="{D5D10AF6-AF65-443C-88CF-54B4AD65EF60}"/>
              </a:ext>
            </a:extLst>
          </p:cNvPr>
          <p:cNvSpPr>
            <a:spLocks noGrp="1"/>
          </p:cNvSpPr>
          <p:nvPr>
            <p:ph idx="1"/>
          </p:nvPr>
        </p:nvSpPr>
        <p:spPr>
          <a:xfrm>
            <a:off x="457200" y="1417638"/>
            <a:ext cx="8229600" cy="4708525"/>
          </a:xfrm>
        </p:spPr>
        <p:txBody>
          <a:bodyPr>
            <a:noAutofit/>
          </a:bodyPr>
          <a:lstStyle/>
          <a:p>
            <a:pPr algn="just">
              <a:lnSpc>
                <a:spcPct val="107000"/>
              </a:lnSpc>
              <a:spcAft>
                <a:spcPts val="800"/>
              </a:spcAft>
              <a:buFont typeface="Wingdings" panose="05000000000000000000" pitchFamily="2" charset="2"/>
              <a:buChar char="Ø"/>
            </a:pPr>
            <a:r>
              <a:rPr lang="fr-FR" sz="1300" dirty="0">
                <a:effectLst/>
                <a:ea typeface="Calibri" panose="020F0502020204030204" pitchFamily="34" charset="0"/>
              </a:rPr>
              <a:t>Organisation des concours et examens professionnels,</a:t>
            </a:r>
          </a:p>
          <a:p>
            <a:pPr algn="just">
              <a:lnSpc>
                <a:spcPct val="107000"/>
              </a:lnSpc>
              <a:spcAft>
                <a:spcPts val="800"/>
              </a:spcAft>
              <a:buFont typeface="Wingdings" panose="05000000000000000000" pitchFamily="2" charset="2"/>
              <a:buChar char="Ø"/>
            </a:pPr>
            <a:r>
              <a:rPr lang="fr-FR" sz="1300" dirty="0">
                <a:effectLst/>
                <a:ea typeface="Calibri" panose="020F0502020204030204" pitchFamily="34" charset="0"/>
              </a:rPr>
              <a:t>Publicité des créations et vacances d’emploi (bourse de l’emploi),</a:t>
            </a:r>
          </a:p>
          <a:p>
            <a:pPr algn="just">
              <a:lnSpc>
                <a:spcPct val="107000"/>
              </a:lnSpc>
              <a:spcAft>
                <a:spcPts val="800"/>
              </a:spcAft>
              <a:buFont typeface="Wingdings" panose="05000000000000000000" pitchFamily="2" charset="2"/>
              <a:buChar char="Ø"/>
            </a:pPr>
            <a:r>
              <a:rPr lang="fr-FR" sz="1300" dirty="0">
                <a:effectLst/>
                <a:ea typeface="Calibri" panose="020F0502020204030204" pitchFamily="34" charset="0"/>
              </a:rPr>
              <a:t>Fonctionnement des CAP et des </a:t>
            </a:r>
            <a:r>
              <a:rPr lang="fr-FR" sz="1300" dirty="0">
                <a:ea typeface="Calibri" panose="020F0502020204030204" pitchFamily="34" charset="0"/>
              </a:rPr>
              <a:t>CCP </a:t>
            </a:r>
            <a:r>
              <a:rPr lang="fr-FR" sz="1300" dirty="0">
                <a:effectLst/>
                <a:ea typeface="Calibri" panose="020F0502020204030204" pitchFamily="34" charset="0"/>
              </a:rPr>
              <a:t>des collectivités de moins de 350 agents, et fonctionnement des Conseils de discipline,</a:t>
            </a:r>
          </a:p>
          <a:p>
            <a:pPr algn="just">
              <a:lnSpc>
                <a:spcPct val="107000"/>
              </a:lnSpc>
              <a:spcAft>
                <a:spcPts val="800"/>
              </a:spcAft>
              <a:buFont typeface="Wingdings" panose="05000000000000000000" pitchFamily="2" charset="2"/>
              <a:buChar char="Ø"/>
            </a:pPr>
            <a:r>
              <a:rPr lang="fr-FR" sz="1300" dirty="0">
                <a:effectLst/>
                <a:ea typeface="Calibri" panose="020F0502020204030204" pitchFamily="34" charset="0"/>
              </a:rPr>
              <a:t>Fonctionnement du CT– CHSCT des collectivités de moins de 50 agents, </a:t>
            </a:r>
          </a:p>
          <a:p>
            <a:pPr algn="just">
              <a:lnSpc>
                <a:spcPct val="107000"/>
              </a:lnSpc>
              <a:spcAft>
                <a:spcPts val="800"/>
              </a:spcAft>
              <a:buFont typeface="Wingdings" panose="05000000000000000000" pitchFamily="2" charset="2"/>
              <a:buChar char="Ø"/>
            </a:pPr>
            <a:r>
              <a:rPr lang="fr-FR" sz="1300" dirty="0">
                <a:effectLst/>
                <a:ea typeface="Calibri" panose="020F0502020204030204" pitchFamily="34" charset="0"/>
              </a:rPr>
              <a:t>Secrétariat de la commission départementale de réforme et du comité médical départemental pour les agents relevant de la FPT,</a:t>
            </a:r>
          </a:p>
          <a:p>
            <a:pPr algn="just">
              <a:lnSpc>
                <a:spcPct val="107000"/>
              </a:lnSpc>
              <a:spcAft>
                <a:spcPts val="800"/>
              </a:spcAft>
              <a:buFont typeface="Wingdings" panose="05000000000000000000" pitchFamily="2" charset="2"/>
              <a:buChar char="Ø"/>
            </a:pPr>
            <a:r>
              <a:rPr lang="fr-FR" sz="1300" dirty="0">
                <a:effectLst/>
                <a:ea typeface="Calibri" panose="020F0502020204030204" pitchFamily="34" charset="0"/>
              </a:rPr>
              <a:t>Gestion des carrières des agents des collectivités et  conseil statutaire,</a:t>
            </a:r>
          </a:p>
          <a:p>
            <a:pPr algn="just">
              <a:lnSpc>
                <a:spcPct val="107000"/>
              </a:lnSpc>
              <a:spcAft>
                <a:spcPts val="800"/>
              </a:spcAft>
              <a:buFont typeface="Wingdings" panose="05000000000000000000" pitchFamily="2" charset="2"/>
              <a:buChar char="Ø"/>
            </a:pPr>
            <a:r>
              <a:rPr lang="fr-FR" sz="1300" dirty="0">
                <a:effectLst/>
                <a:ea typeface="Calibri" panose="020F0502020204030204" pitchFamily="34" charset="0"/>
              </a:rPr>
              <a:t>Prise en charge des fonctionnaires momentanément privés d’emplois de catégorie A, B C</a:t>
            </a:r>
          </a:p>
          <a:p>
            <a:pPr algn="just">
              <a:lnSpc>
                <a:spcPct val="107000"/>
              </a:lnSpc>
              <a:spcAft>
                <a:spcPts val="800"/>
              </a:spcAft>
              <a:buFont typeface="Wingdings" panose="05000000000000000000" pitchFamily="2" charset="2"/>
              <a:buChar char="Ø"/>
            </a:pPr>
            <a:r>
              <a:rPr lang="fr-FR" sz="1300" dirty="0">
                <a:ea typeface="Calibri" panose="020F0502020204030204" pitchFamily="34" charset="0"/>
              </a:rPr>
              <a:t>Référent déontologue et laïcité</a:t>
            </a:r>
          </a:p>
          <a:p>
            <a:pPr algn="just">
              <a:lnSpc>
                <a:spcPct val="107000"/>
              </a:lnSpc>
              <a:spcAft>
                <a:spcPts val="800"/>
              </a:spcAft>
              <a:buFont typeface="Wingdings" panose="05000000000000000000" pitchFamily="2" charset="2"/>
              <a:buChar char="Ø"/>
            </a:pPr>
            <a:r>
              <a:rPr lang="fr-FR" sz="1300" dirty="0">
                <a:ea typeface="Calibri" panose="020F0502020204030204" pitchFamily="34" charset="0"/>
              </a:rPr>
              <a:t>Période de Préparation au Reclassement</a:t>
            </a:r>
          </a:p>
          <a:p>
            <a:pPr algn="just">
              <a:lnSpc>
                <a:spcPct val="107000"/>
              </a:lnSpc>
              <a:spcAft>
                <a:spcPts val="800"/>
              </a:spcAft>
              <a:buFont typeface="Wingdings" panose="05000000000000000000" pitchFamily="2" charset="2"/>
              <a:buChar char="Ø"/>
            </a:pPr>
            <a:r>
              <a:rPr lang="fr-FR" sz="1300" i="1" dirty="0">
                <a:ea typeface="Calibri" panose="020F0502020204030204" pitchFamily="34" charset="0"/>
              </a:rPr>
              <a:t>Handicap et maintien dans l’emploi</a:t>
            </a:r>
          </a:p>
          <a:p>
            <a:pPr algn="just">
              <a:lnSpc>
                <a:spcPct val="107000"/>
              </a:lnSpc>
              <a:spcAft>
                <a:spcPts val="800"/>
              </a:spcAft>
              <a:buFont typeface="Wingdings" panose="05000000000000000000" pitchFamily="2" charset="2"/>
              <a:buChar char="Ø"/>
            </a:pPr>
            <a:endParaRPr lang="fr-FR" sz="1300" i="1" dirty="0">
              <a:ea typeface="Calibri" panose="020F0502020204030204" pitchFamily="34" charset="0"/>
            </a:endParaRPr>
          </a:p>
          <a:p>
            <a:pPr marL="0" indent="0">
              <a:spcBef>
                <a:spcPts val="0"/>
              </a:spcBef>
              <a:buNone/>
            </a:pPr>
            <a:r>
              <a:rPr lang="fr-FR" sz="1300" i="1" dirty="0">
                <a:effectLst/>
                <a:ea typeface="Calibri" panose="020F0502020204030204" pitchFamily="34" charset="0"/>
              </a:rPr>
              <a:t>Ces missions sont financées par les collectivités affiliées à travers une cotisation représentant un pourcentage de leur masse salariale. Le plafond prévu par la loi est de 0,80% et le montant                    appliqué à ce jour dans notre département est de </a:t>
            </a:r>
            <a:r>
              <a:rPr lang="fr-FR" sz="1300" b="1" i="1" dirty="0">
                <a:solidFill>
                  <a:srgbClr val="FF0000"/>
                </a:solidFill>
                <a:effectLst/>
                <a:ea typeface="Calibri" panose="020F0502020204030204" pitchFamily="34" charset="0"/>
              </a:rPr>
              <a:t>0,65 %.</a:t>
            </a:r>
            <a:endParaRPr lang="fr-FR" sz="1300" b="1" dirty="0">
              <a:solidFill>
                <a:srgbClr val="FF0000"/>
              </a:solidFill>
              <a:effectLst/>
              <a:ea typeface="Calibri" panose="020F0502020204030204" pitchFamily="34" charset="0"/>
            </a:endParaRPr>
          </a:p>
        </p:txBody>
      </p:sp>
    </p:spTree>
    <p:extLst>
      <p:ext uri="{BB962C8B-B14F-4D97-AF65-F5344CB8AC3E}">
        <p14:creationId xmlns:p14="http://schemas.microsoft.com/office/powerpoint/2010/main" val="114936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84DF7D-C7DA-4424-935B-1AD5DA355D5C}"/>
              </a:ext>
            </a:extLst>
          </p:cNvPr>
          <p:cNvSpPr>
            <a:spLocks noGrp="1"/>
          </p:cNvSpPr>
          <p:nvPr>
            <p:ph type="title"/>
          </p:nvPr>
        </p:nvSpPr>
        <p:spPr/>
        <p:txBody>
          <a:bodyPr/>
          <a:lstStyle/>
          <a:p>
            <a:r>
              <a:rPr lang="fr-FR" dirty="0">
                <a:solidFill>
                  <a:srgbClr val="7030A0"/>
                </a:solidFill>
              </a:rPr>
              <a:t>Les missions facultatives proposées par le CDG 42</a:t>
            </a:r>
          </a:p>
        </p:txBody>
      </p:sp>
      <p:sp>
        <p:nvSpPr>
          <p:cNvPr id="3" name="Espace réservé du contenu 2">
            <a:extLst>
              <a:ext uri="{FF2B5EF4-FFF2-40B4-BE49-F238E27FC236}">
                <a16:creationId xmlns:a16="http://schemas.microsoft.com/office/drawing/2014/main" id="{74DE9C23-C434-48EC-AAD6-64E343831411}"/>
              </a:ext>
            </a:extLst>
          </p:cNvPr>
          <p:cNvSpPr>
            <a:spLocks noGrp="1"/>
          </p:cNvSpPr>
          <p:nvPr>
            <p:ph idx="1"/>
          </p:nvPr>
        </p:nvSpPr>
        <p:spPr/>
        <p:txBody>
          <a:bodyPr>
            <a:normAutofit fontScale="25000" lnSpcReduction="20000"/>
          </a:bodyPr>
          <a:lstStyle/>
          <a:p>
            <a:pPr algn="just">
              <a:lnSpc>
                <a:spcPct val="107000"/>
              </a:lnSpc>
              <a:spcAft>
                <a:spcPts val="800"/>
              </a:spcAft>
              <a:buFont typeface="Wingdings" panose="05000000000000000000" pitchFamily="2" charset="2"/>
              <a:buChar char="Ø"/>
            </a:pPr>
            <a:r>
              <a:rPr lang="fr-FR" sz="6000" dirty="0">
                <a:effectLst/>
                <a:ea typeface="Calibri" panose="020F0502020204030204" pitchFamily="34" charset="0"/>
              </a:rPr>
              <a:t>Archivage</a:t>
            </a:r>
          </a:p>
          <a:p>
            <a:pPr algn="just">
              <a:lnSpc>
                <a:spcPct val="107000"/>
              </a:lnSpc>
              <a:spcAft>
                <a:spcPts val="800"/>
              </a:spcAft>
              <a:buFont typeface="Wingdings" panose="05000000000000000000" pitchFamily="2" charset="2"/>
              <a:buChar char="Ø"/>
            </a:pPr>
            <a:r>
              <a:rPr lang="fr-FR" sz="6000" dirty="0">
                <a:effectLst/>
                <a:ea typeface="Calibri" panose="020F0502020204030204" pitchFamily="34" charset="0"/>
              </a:rPr>
              <a:t>Retraite</a:t>
            </a:r>
          </a:p>
          <a:p>
            <a:pPr algn="just">
              <a:lnSpc>
                <a:spcPct val="107000"/>
              </a:lnSpc>
              <a:spcAft>
                <a:spcPts val="800"/>
              </a:spcAft>
              <a:buFont typeface="Wingdings" panose="05000000000000000000" pitchFamily="2" charset="2"/>
              <a:buChar char="Ø"/>
            </a:pPr>
            <a:r>
              <a:rPr lang="fr-FR" sz="6000" dirty="0">
                <a:effectLst/>
                <a:ea typeface="Calibri" panose="020F0502020204030204" pitchFamily="34" charset="0"/>
              </a:rPr>
              <a:t>Externalisation des feuilles de paye (paye à façon) </a:t>
            </a:r>
          </a:p>
          <a:p>
            <a:pPr algn="just">
              <a:lnSpc>
                <a:spcPct val="107000"/>
              </a:lnSpc>
              <a:spcAft>
                <a:spcPts val="800"/>
              </a:spcAft>
              <a:buFont typeface="Wingdings" panose="05000000000000000000" pitchFamily="2" charset="2"/>
              <a:buChar char="Ø"/>
            </a:pPr>
            <a:r>
              <a:rPr lang="fr-FR" sz="6000" dirty="0">
                <a:effectLst/>
                <a:ea typeface="Calibri" panose="020F0502020204030204" pitchFamily="34" charset="0"/>
              </a:rPr>
              <a:t>Médecine préventive</a:t>
            </a:r>
          </a:p>
          <a:p>
            <a:pPr algn="just">
              <a:lnSpc>
                <a:spcPct val="107000"/>
              </a:lnSpc>
              <a:spcAft>
                <a:spcPts val="800"/>
              </a:spcAft>
              <a:buFont typeface="Wingdings" panose="05000000000000000000" pitchFamily="2" charset="2"/>
              <a:buChar char="Ø"/>
            </a:pPr>
            <a:r>
              <a:rPr lang="fr-FR" sz="6000" dirty="0">
                <a:effectLst/>
                <a:ea typeface="Calibri" panose="020F0502020204030204" pitchFamily="34" charset="0"/>
              </a:rPr>
              <a:t>Prévention et sécurité des conditions de travail</a:t>
            </a:r>
          </a:p>
          <a:p>
            <a:pPr algn="just">
              <a:lnSpc>
                <a:spcPct val="107000"/>
              </a:lnSpc>
              <a:spcAft>
                <a:spcPts val="800"/>
              </a:spcAft>
              <a:buFont typeface="Wingdings" panose="05000000000000000000" pitchFamily="2" charset="2"/>
              <a:buChar char="Ø"/>
            </a:pPr>
            <a:r>
              <a:rPr lang="fr-FR" sz="6000" dirty="0">
                <a:effectLst/>
                <a:ea typeface="Calibri" panose="020F0502020204030204" pitchFamily="34" charset="0"/>
              </a:rPr>
              <a:t>Remplacement des agents momentanément absents (filière administrative)</a:t>
            </a:r>
          </a:p>
          <a:p>
            <a:pPr algn="just">
              <a:lnSpc>
                <a:spcPct val="107000"/>
              </a:lnSpc>
              <a:spcAft>
                <a:spcPts val="800"/>
              </a:spcAft>
              <a:buFont typeface="Wingdings" panose="05000000000000000000" pitchFamily="2" charset="2"/>
              <a:buChar char="Ø"/>
            </a:pPr>
            <a:r>
              <a:rPr lang="fr-FR" sz="6000" dirty="0">
                <a:effectLst/>
                <a:ea typeface="Calibri" panose="020F0502020204030204" pitchFamily="34" charset="0"/>
              </a:rPr>
              <a:t>Assurance groupe statutaire</a:t>
            </a:r>
          </a:p>
          <a:p>
            <a:pPr algn="just">
              <a:lnSpc>
                <a:spcPct val="107000"/>
              </a:lnSpc>
              <a:spcAft>
                <a:spcPts val="800"/>
              </a:spcAft>
              <a:buFont typeface="Wingdings" panose="05000000000000000000" pitchFamily="2" charset="2"/>
              <a:buChar char="Ø"/>
            </a:pPr>
            <a:r>
              <a:rPr lang="fr-FR" sz="6000" dirty="0">
                <a:effectLst/>
                <a:ea typeface="Calibri" panose="020F0502020204030204" pitchFamily="34" charset="0"/>
              </a:rPr>
              <a:t>Protection sociale complémentaire</a:t>
            </a:r>
          </a:p>
          <a:p>
            <a:pPr algn="just">
              <a:lnSpc>
                <a:spcPct val="107000"/>
              </a:lnSpc>
              <a:spcAft>
                <a:spcPts val="800"/>
              </a:spcAft>
              <a:buFont typeface="Wingdings" panose="05000000000000000000" pitchFamily="2" charset="2"/>
              <a:buChar char="Ø"/>
            </a:pPr>
            <a:endParaRPr lang="fr-FR" sz="6000" dirty="0">
              <a:effectLst/>
              <a:ea typeface="Calibri" panose="020F0502020204030204" pitchFamily="34" charset="0"/>
            </a:endParaRPr>
          </a:p>
          <a:p>
            <a:pPr marL="0" indent="0" algn="just">
              <a:lnSpc>
                <a:spcPct val="107000"/>
              </a:lnSpc>
              <a:spcBef>
                <a:spcPts val="0"/>
              </a:spcBef>
              <a:buNone/>
            </a:pPr>
            <a:r>
              <a:rPr lang="fr-FR" sz="6000" i="1" dirty="0">
                <a:effectLst/>
                <a:ea typeface="Calibri" panose="020F0502020204030204" pitchFamily="34" charset="0"/>
              </a:rPr>
              <a:t>Ces missions sont ouvertes à toutes les collectivités, par voie de convention, et sont</a:t>
            </a:r>
          </a:p>
          <a:p>
            <a:pPr marL="0" indent="0" algn="just">
              <a:lnSpc>
                <a:spcPct val="107000"/>
              </a:lnSpc>
              <a:spcBef>
                <a:spcPts val="0"/>
              </a:spcBef>
              <a:buNone/>
            </a:pPr>
            <a:r>
              <a:rPr lang="fr-FR" sz="6000" i="1" dirty="0">
                <a:effectLst/>
                <a:ea typeface="Calibri" panose="020F0502020204030204" pitchFamily="34" charset="0"/>
              </a:rPr>
              <a:t> facturées généralement à l’acte. </a:t>
            </a:r>
          </a:p>
          <a:p>
            <a:endParaRPr lang="fr-FR" dirty="0"/>
          </a:p>
        </p:txBody>
      </p:sp>
    </p:spTree>
    <p:extLst>
      <p:ext uri="{BB962C8B-B14F-4D97-AF65-F5344CB8AC3E}">
        <p14:creationId xmlns:p14="http://schemas.microsoft.com/office/powerpoint/2010/main" val="74228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4CF0A4-A7AE-4999-BB32-2F61249FF124}"/>
              </a:ext>
            </a:extLst>
          </p:cNvPr>
          <p:cNvSpPr>
            <a:spLocks noGrp="1"/>
          </p:cNvSpPr>
          <p:nvPr>
            <p:ph type="title"/>
          </p:nvPr>
        </p:nvSpPr>
        <p:spPr/>
        <p:txBody>
          <a:bodyPr/>
          <a:lstStyle/>
          <a:p>
            <a:r>
              <a:rPr lang="fr-FR" dirty="0">
                <a:solidFill>
                  <a:srgbClr val="7030A0"/>
                </a:solidFill>
              </a:rPr>
              <a:t>Le CDG 42 en quelques chiffres</a:t>
            </a:r>
          </a:p>
        </p:txBody>
      </p:sp>
      <p:sp>
        <p:nvSpPr>
          <p:cNvPr id="3" name="Espace réservé du contenu 2">
            <a:extLst>
              <a:ext uri="{FF2B5EF4-FFF2-40B4-BE49-F238E27FC236}">
                <a16:creationId xmlns:a16="http://schemas.microsoft.com/office/drawing/2014/main" id="{CA05CD8E-3287-4C8F-90A8-4EE55A5B5015}"/>
              </a:ext>
            </a:extLst>
          </p:cNvPr>
          <p:cNvSpPr>
            <a:spLocks noGrp="1"/>
          </p:cNvSpPr>
          <p:nvPr>
            <p:ph idx="1"/>
          </p:nvPr>
        </p:nvSpPr>
        <p:spPr/>
        <p:txBody>
          <a:bodyPr>
            <a:normAutofit lnSpcReduction="10000"/>
          </a:bodyPr>
          <a:lstStyle/>
          <a:p>
            <a:r>
              <a:rPr lang="fr-FR" sz="1600" dirty="0"/>
              <a:t>Pour réaliser ces missions, le CDG 42 (dont les locaux sont situés 24, rue d’Arcole à Saint-Etienne) s’appuie sur une équipe de 32 agents organisés en 4 pôles.</a:t>
            </a:r>
          </a:p>
          <a:p>
            <a:endParaRPr lang="fr-FR" sz="1600" dirty="0"/>
          </a:p>
          <a:p>
            <a:r>
              <a:rPr lang="fr-FR" sz="1600" dirty="0"/>
              <a:t>Au 31.12.2020, 419 communes et établissements publics étaient affiliés au Centre de Gestion, représentant près de 7 000 agents territoriaux.</a:t>
            </a:r>
          </a:p>
          <a:p>
            <a:pPr marL="0" indent="0">
              <a:buNone/>
            </a:pPr>
            <a:endParaRPr lang="fr-FR" sz="1600" dirty="0"/>
          </a:p>
          <a:p>
            <a:r>
              <a:rPr lang="fr-FR" sz="1600" dirty="0"/>
              <a:t>En 2020, le CDG 42 est intervenu au titre de ses missions facultatives dans 151 collectivités concernant la prévention et les conditions de travail, a proposé un contrat d’assurance statutaire à 97 collectivités et un contrat de protection sociale complémentaire à 132 structures. Il a assuré des remplacements dans 46 communes et produit les feuilles de paye pour 14 d’entre elles …</a:t>
            </a:r>
          </a:p>
          <a:p>
            <a:endParaRPr lang="fr-FR" sz="1900" dirty="0"/>
          </a:p>
          <a:p>
            <a:pPr marL="0" indent="0">
              <a:buNone/>
            </a:pPr>
            <a:r>
              <a:rPr lang="fr-FR" sz="1600" dirty="0">
                <a:solidFill>
                  <a:srgbClr val="FF0000"/>
                </a:solidFill>
              </a:rPr>
              <a:t>                            </a:t>
            </a:r>
          </a:p>
          <a:p>
            <a:pPr marL="0" indent="0">
              <a:buNone/>
            </a:pPr>
            <a:r>
              <a:rPr lang="fr-FR" sz="1600" dirty="0">
                <a:solidFill>
                  <a:srgbClr val="FF0000"/>
                </a:solidFill>
              </a:rPr>
              <a:t>                           Cf: rapport d’activité 2020 du CDG 42</a:t>
            </a:r>
          </a:p>
          <a:p>
            <a:pPr marL="0" indent="0">
              <a:buNone/>
            </a:pPr>
            <a:endParaRPr lang="fr-FR" sz="1600" dirty="0">
              <a:solidFill>
                <a:srgbClr val="FF0000"/>
              </a:solidFill>
            </a:endParaRPr>
          </a:p>
          <a:p>
            <a:pPr marL="0" indent="0">
              <a:buNone/>
            </a:pPr>
            <a:endParaRPr lang="fr-FR" sz="1600" dirty="0">
              <a:solidFill>
                <a:srgbClr val="FF0000"/>
              </a:solidFill>
            </a:endParaRPr>
          </a:p>
          <a:p>
            <a:pPr marL="400050" lvl="1" indent="0">
              <a:buNone/>
            </a:pPr>
            <a:r>
              <a:rPr lang="fr-FR" sz="1200" dirty="0">
                <a:hlinkClick r:id="rId2"/>
              </a:rPr>
              <a:t>                  http://www.cdg42.org/var/plain_site/storage/original/application/8434887bab7688f844cdf78109c94bc7.pdf</a:t>
            </a:r>
            <a:endParaRPr lang="fr-FR" sz="1200" dirty="0"/>
          </a:p>
          <a:p>
            <a:endParaRPr lang="fr-FR" dirty="0"/>
          </a:p>
        </p:txBody>
      </p:sp>
      <p:pic>
        <p:nvPicPr>
          <p:cNvPr id="5" name="Image 4">
            <a:extLst>
              <a:ext uri="{FF2B5EF4-FFF2-40B4-BE49-F238E27FC236}">
                <a16:creationId xmlns:a16="http://schemas.microsoft.com/office/drawing/2014/main" id="{167FE38E-74E3-4A87-8417-E61E2FD41243}"/>
              </a:ext>
            </a:extLst>
          </p:cNvPr>
          <p:cNvPicPr>
            <a:picLocks noChangeAspect="1"/>
          </p:cNvPicPr>
          <p:nvPr/>
        </p:nvPicPr>
        <p:blipFill rotWithShape="1">
          <a:blip r:embed="rId3"/>
          <a:srcRect l="32675" t="12007" r="34250" b="6599"/>
          <a:stretch/>
        </p:blipFill>
        <p:spPr>
          <a:xfrm>
            <a:off x="1115616" y="4581128"/>
            <a:ext cx="792088" cy="1096454"/>
          </a:xfrm>
          <a:prstGeom prst="rect">
            <a:avLst/>
          </a:prstGeom>
        </p:spPr>
      </p:pic>
    </p:spTree>
    <p:extLst>
      <p:ext uri="{BB962C8B-B14F-4D97-AF65-F5344CB8AC3E}">
        <p14:creationId xmlns:p14="http://schemas.microsoft.com/office/powerpoint/2010/main" val="13764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C26278-57B6-40C4-8E88-F33387D35CD3}"/>
              </a:ext>
            </a:extLst>
          </p:cNvPr>
          <p:cNvSpPr>
            <a:spLocks noGrp="1"/>
          </p:cNvSpPr>
          <p:nvPr>
            <p:ph type="title"/>
          </p:nvPr>
        </p:nvSpPr>
        <p:spPr/>
        <p:txBody>
          <a:bodyPr/>
          <a:lstStyle/>
          <a:p>
            <a:r>
              <a:rPr lang="fr-FR" dirty="0">
                <a:solidFill>
                  <a:srgbClr val="7030A0"/>
                </a:solidFill>
              </a:rPr>
              <a:t>Pour aller plus loin</a:t>
            </a:r>
          </a:p>
        </p:txBody>
      </p:sp>
      <p:sp>
        <p:nvSpPr>
          <p:cNvPr id="3" name="Espace réservé du contenu 2">
            <a:extLst>
              <a:ext uri="{FF2B5EF4-FFF2-40B4-BE49-F238E27FC236}">
                <a16:creationId xmlns:a16="http://schemas.microsoft.com/office/drawing/2014/main" id="{C5549F10-911B-40DC-BB98-83755C079C68}"/>
              </a:ext>
            </a:extLst>
          </p:cNvPr>
          <p:cNvSpPr>
            <a:spLocks noGrp="1"/>
          </p:cNvSpPr>
          <p:nvPr>
            <p:ph idx="1"/>
          </p:nvPr>
        </p:nvSpPr>
        <p:spPr>
          <a:xfrm>
            <a:off x="457200" y="1556792"/>
            <a:ext cx="8229600" cy="4525963"/>
          </a:xfrm>
        </p:spPr>
        <p:txBody>
          <a:bodyPr>
            <a:normAutofit/>
          </a:bodyPr>
          <a:lstStyle/>
          <a:p>
            <a:pPr>
              <a:buFont typeface="Wingdings" panose="05000000000000000000" pitchFamily="2" charset="2"/>
              <a:buChar char="ü"/>
            </a:pPr>
            <a:r>
              <a:rPr lang="fr-FR" sz="2000" dirty="0"/>
              <a:t>Retrouvez toutes les informations détaillées dans le guide édité par l’AMF, le CNFPT et la Fédération nationale des CDG (FNCDG)    </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r>
              <a:rPr lang="fr-FR" dirty="0"/>
              <a:t>                     </a:t>
            </a:r>
            <a:endParaRPr lang="fr-FR" sz="800" dirty="0"/>
          </a:p>
          <a:p>
            <a:pPr marL="0" indent="0">
              <a:buNone/>
            </a:pPr>
            <a:endParaRPr lang="fr-FR" sz="800" dirty="0"/>
          </a:p>
        </p:txBody>
      </p:sp>
      <p:graphicFrame>
        <p:nvGraphicFramePr>
          <p:cNvPr id="4" name="Objet 3">
            <a:extLst>
              <a:ext uri="{FF2B5EF4-FFF2-40B4-BE49-F238E27FC236}">
                <a16:creationId xmlns:a16="http://schemas.microsoft.com/office/drawing/2014/main" id="{FEB5ABCA-9422-4EFF-B911-4693E47D23A5}"/>
              </a:ext>
            </a:extLst>
          </p:cNvPr>
          <p:cNvGraphicFramePr>
            <a:graphicFrameLocks noChangeAspect="1"/>
          </p:cNvGraphicFramePr>
          <p:nvPr>
            <p:extLst>
              <p:ext uri="{D42A27DB-BD31-4B8C-83A1-F6EECF244321}">
                <p14:modId xmlns:p14="http://schemas.microsoft.com/office/powerpoint/2010/main" val="585719977"/>
              </p:ext>
            </p:extLst>
          </p:nvPr>
        </p:nvGraphicFramePr>
        <p:xfrm>
          <a:off x="899592" y="2924944"/>
          <a:ext cx="1183196" cy="1674396"/>
        </p:xfrm>
        <a:graphic>
          <a:graphicData uri="http://schemas.openxmlformats.org/presentationml/2006/ole">
            <mc:AlternateContent xmlns:mc="http://schemas.openxmlformats.org/markup-compatibility/2006">
              <mc:Choice xmlns:v="urn:schemas-microsoft-com:vml" Requires="v">
                <p:oleObj name="Acrobat Document" r:id="rId2" imgW="5667174" imgH="8019998" progId="AcroExch.Document.DC">
                  <p:embed/>
                </p:oleObj>
              </mc:Choice>
              <mc:Fallback>
                <p:oleObj name="Acrobat Document" r:id="rId2" imgW="5667174" imgH="8019998" progId="AcroExch.Document.DC">
                  <p:embed/>
                  <p:pic>
                    <p:nvPicPr>
                      <p:cNvPr id="0" name=""/>
                      <p:cNvPicPr/>
                      <p:nvPr/>
                    </p:nvPicPr>
                    <p:blipFill>
                      <a:blip r:embed="rId3"/>
                      <a:stretch>
                        <a:fillRect/>
                      </a:stretch>
                    </p:blipFill>
                    <p:spPr>
                      <a:xfrm>
                        <a:off x="899592" y="2924944"/>
                        <a:ext cx="1183196" cy="1674396"/>
                      </a:xfrm>
                      <a:prstGeom prst="rect">
                        <a:avLst/>
                      </a:prstGeom>
                    </p:spPr>
                  </p:pic>
                </p:oleObj>
              </mc:Fallback>
            </mc:AlternateContent>
          </a:graphicData>
        </a:graphic>
      </p:graphicFrame>
      <p:graphicFrame>
        <p:nvGraphicFramePr>
          <p:cNvPr id="5" name="Tableau 5">
            <a:extLst>
              <a:ext uri="{FF2B5EF4-FFF2-40B4-BE49-F238E27FC236}">
                <a16:creationId xmlns:a16="http://schemas.microsoft.com/office/drawing/2014/main" id="{C4357711-7555-48AD-995C-478DC010C333}"/>
              </a:ext>
            </a:extLst>
          </p:cNvPr>
          <p:cNvGraphicFramePr>
            <a:graphicFrameLocks noGrp="1"/>
          </p:cNvGraphicFramePr>
          <p:nvPr>
            <p:extLst>
              <p:ext uri="{D42A27DB-BD31-4B8C-83A1-F6EECF244321}">
                <p14:modId xmlns:p14="http://schemas.microsoft.com/office/powerpoint/2010/main" val="4132674386"/>
              </p:ext>
            </p:extLst>
          </p:nvPr>
        </p:nvGraphicFramePr>
        <p:xfrm>
          <a:off x="2195736" y="3212976"/>
          <a:ext cx="5544616" cy="936104"/>
        </p:xfrm>
        <a:graphic>
          <a:graphicData uri="http://schemas.openxmlformats.org/drawingml/2006/table">
            <a:tbl>
              <a:tblPr firstRow="1" bandRow="1">
                <a:tableStyleId>{5C22544A-7EE6-4342-B048-85BDC9FD1C3A}</a:tableStyleId>
              </a:tblPr>
              <a:tblGrid>
                <a:gridCol w="5544616">
                  <a:extLst>
                    <a:ext uri="{9D8B030D-6E8A-4147-A177-3AD203B41FA5}">
                      <a16:colId xmlns:a16="http://schemas.microsoft.com/office/drawing/2014/main" val="1758505756"/>
                    </a:ext>
                  </a:extLst>
                </a:gridCol>
              </a:tblGrid>
              <a:tr h="9361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hlinkClick r:id="rId4"/>
                        </a:rPr>
                        <a:t>https://www.amf.asso.fr/documents-un-guide-pour-accompagner-lemployeur-territorial-definir-sa-strategie-piloter-la-politique-rh-sa-collectivite/40687</a:t>
                      </a:r>
                      <a:endParaRPr lang="fr-FR" dirty="0"/>
                    </a:p>
                  </a:txBody>
                  <a:tcPr/>
                </a:tc>
                <a:extLst>
                  <a:ext uri="{0D108BD9-81ED-4DB2-BD59-A6C34878D82A}">
                    <a16:rowId xmlns:a16="http://schemas.microsoft.com/office/drawing/2014/main" val="68367944"/>
                  </a:ext>
                </a:extLst>
              </a:tr>
            </a:tbl>
          </a:graphicData>
        </a:graphic>
      </p:graphicFrame>
    </p:spTree>
    <p:extLst>
      <p:ext uri="{BB962C8B-B14F-4D97-AF65-F5344CB8AC3E}">
        <p14:creationId xmlns:p14="http://schemas.microsoft.com/office/powerpoint/2010/main" val="3414048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0BFD24-B554-4454-B34A-282023FAFA53}"/>
              </a:ext>
            </a:extLst>
          </p:cNvPr>
          <p:cNvSpPr>
            <a:spLocks noGrp="1"/>
          </p:cNvSpPr>
          <p:nvPr>
            <p:ph type="title"/>
          </p:nvPr>
        </p:nvSpPr>
        <p:spPr/>
        <p:txBody>
          <a:bodyPr/>
          <a:lstStyle/>
          <a:p>
            <a:r>
              <a:rPr lang="fr-FR" dirty="0">
                <a:solidFill>
                  <a:srgbClr val="7030A0"/>
                </a:solidFill>
              </a:rPr>
              <a:t>Pour aller plus loin</a:t>
            </a:r>
            <a:endParaRPr lang="fr-FR" dirty="0"/>
          </a:p>
        </p:txBody>
      </p:sp>
      <p:sp>
        <p:nvSpPr>
          <p:cNvPr id="3" name="Espace réservé du contenu 2">
            <a:extLst>
              <a:ext uri="{FF2B5EF4-FFF2-40B4-BE49-F238E27FC236}">
                <a16:creationId xmlns:a16="http://schemas.microsoft.com/office/drawing/2014/main" id="{65A08A5F-C8C4-40D2-8A3B-EDEB18E08BDD}"/>
              </a:ext>
            </a:extLst>
          </p:cNvPr>
          <p:cNvSpPr>
            <a:spLocks noGrp="1"/>
          </p:cNvSpPr>
          <p:nvPr>
            <p:ph idx="1"/>
          </p:nvPr>
        </p:nvSpPr>
        <p:spPr/>
        <p:txBody>
          <a:bodyPr/>
          <a:lstStyle/>
          <a:p>
            <a:pPr marL="0" indent="0">
              <a:buNone/>
            </a:pPr>
            <a:r>
              <a:rPr lang="fr-FR" sz="2000" dirty="0"/>
              <a:t>Contactez le CDG42, à votre service pour toute question concernant la gestion RH</a:t>
            </a:r>
          </a:p>
          <a:p>
            <a:endParaRPr lang="fr-FR" i="1" dirty="0">
              <a:solidFill>
                <a:srgbClr val="FF0000"/>
              </a:solidFill>
            </a:endParaRPr>
          </a:p>
          <a:p>
            <a:endParaRPr lang="fr-FR" dirty="0"/>
          </a:p>
        </p:txBody>
      </p:sp>
      <p:graphicFrame>
        <p:nvGraphicFramePr>
          <p:cNvPr id="4" name="Diagramme 3">
            <a:extLst>
              <a:ext uri="{FF2B5EF4-FFF2-40B4-BE49-F238E27FC236}">
                <a16:creationId xmlns:a16="http://schemas.microsoft.com/office/drawing/2014/main" id="{A7F32624-C084-4B93-A2CC-F74130E9ED06}"/>
              </a:ext>
            </a:extLst>
          </p:cNvPr>
          <p:cNvGraphicFramePr/>
          <p:nvPr>
            <p:extLst>
              <p:ext uri="{D42A27DB-BD31-4B8C-83A1-F6EECF244321}">
                <p14:modId xmlns:p14="http://schemas.microsoft.com/office/powerpoint/2010/main" val="1848998535"/>
              </p:ext>
            </p:extLst>
          </p:nvPr>
        </p:nvGraphicFramePr>
        <p:xfrm>
          <a:off x="1524000" y="2276872"/>
          <a:ext cx="6096000"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2393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solidFill>
                  <a:srgbClr val="7030A0"/>
                </a:solidFill>
              </a:rPr>
              <a:t>Merci de votre attention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274638"/>
            <a:ext cx="8229600" cy="1143000"/>
          </a:xfrm>
        </p:spPr>
        <p:txBody>
          <a:bodyPr>
            <a:normAutofit/>
          </a:bodyPr>
          <a:lstStyle/>
          <a:p>
            <a:r>
              <a:rPr lang="fr-FR" sz="3000" b="1" dirty="0">
                <a:solidFill>
                  <a:srgbClr val="7030A0"/>
                </a:solidFill>
                <a:latin typeface="Arial" pitchFamily="34" charset="0"/>
                <a:cs typeface="Arial" pitchFamily="34" charset="0"/>
              </a:rPr>
              <a:t>La fonction publique territoriale, de quoi parle-t-on ?</a:t>
            </a:r>
          </a:p>
        </p:txBody>
      </p:sp>
      <p:sp>
        <p:nvSpPr>
          <p:cNvPr id="5" name="Espace réservé du contenu 2"/>
          <p:cNvSpPr>
            <a:spLocks noGrp="1"/>
          </p:cNvSpPr>
          <p:nvPr>
            <p:ph idx="1"/>
          </p:nvPr>
        </p:nvSpPr>
        <p:spPr>
          <a:xfrm>
            <a:off x="395536" y="1556792"/>
            <a:ext cx="8229600" cy="4752528"/>
          </a:xfrm>
        </p:spPr>
        <p:txBody>
          <a:bodyPr>
            <a:normAutofit fontScale="92500" lnSpcReduction="10000"/>
          </a:bodyPr>
          <a:lstStyle/>
          <a:p>
            <a:pPr marL="0" indent="0">
              <a:buNone/>
            </a:pPr>
            <a:r>
              <a:rPr lang="fr-FR" sz="1600" dirty="0">
                <a:latin typeface="Arial" pitchFamily="34" charset="0"/>
                <a:cs typeface="Arial" pitchFamily="34" charset="0"/>
              </a:rPr>
              <a:t>La fonction publique est composée de </a:t>
            </a:r>
            <a:r>
              <a:rPr lang="fr-FR" sz="1600" dirty="0"/>
              <a:t>3</a:t>
            </a:r>
            <a:r>
              <a:rPr lang="fr-FR" sz="1600" dirty="0">
                <a:latin typeface="Arial" pitchFamily="34" charset="0"/>
                <a:cs typeface="Arial" pitchFamily="34" charset="0"/>
              </a:rPr>
              <a:t> versants </a:t>
            </a:r>
          </a:p>
          <a:p>
            <a:pPr marL="0" indent="0">
              <a:buNone/>
            </a:pPr>
            <a:endParaRPr lang="fr-FR" sz="2000" dirty="0">
              <a:latin typeface="Arial" pitchFamily="34" charset="0"/>
              <a:cs typeface="Arial" pitchFamily="34" charset="0"/>
            </a:endParaRPr>
          </a:p>
          <a:p>
            <a:pPr marL="0" indent="0" algn="just">
              <a:buNone/>
            </a:pPr>
            <a:endParaRPr lang="fr-FR" sz="2000" dirty="0"/>
          </a:p>
          <a:p>
            <a:pPr marL="0" indent="0" algn="just">
              <a:buNone/>
            </a:pPr>
            <a:endParaRPr lang="fr-FR" sz="2000" dirty="0"/>
          </a:p>
          <a:p>
            <a:pPr algn="just"/>
            <a:endParaRPr lang="fr-FR" sz="2000" dirty="0">
              <a:latin typeface="Arial" pitchFamily="34" charset="0"/>
              <a:cs typeface="Arial" pitchFamily="34" charset="0"/>
            </a:endParaRPr>
          </a:p>
          <a:p>
            <a:pPr algn="just"/>
            <a:endParaRPr lang="fr-FR" sz="2000" dirty="0"/>
          </a:p>
          <a:p>
            <a:pPr algn="just"/>
            <a:endParaRPr lang="fr-FR" sz="2000" dirty="0">
              <a:latin typeface="Arial" pitchFamily="34" charset="0"/>
              <a:cs typeface="Arial" pitchFamily="34" charset="0"/>
            </a:endParaRPr>
          </a:p>
          <a:p>
            <a:pPr algn="just"/>
            <a:endParaRPr lang="fr-FR" sz="2000" dirty="0">
              <a:latin typeface="Arial" pitchFamily="34" charset="0"/>
              <a:cs typeface="Arial" pitchFamily="34" charset="0"/>
            </a:endParaRPr>
          </a:p>
          <a:p>
            <a:pPr algn="just"/>
            <a:endParaRPr lang="fr-FR" sz="2000" dirty="0">
              <a:latin typeface="Arial" pitchFamily="34" charset="0"/>
              <a:cs typeface="Arial" pitchFamily="34" charset="0"/>
            </a:endParaRPr>
          </a:p>
          <a:p>
            <a:pPr algn="just"/>
            <a:endParaRPr lang="fr-FR" sz="2000" dirty="0">
              <a:latin typeface="Arial" pitchFamily="34" charset="0"/>
              <a:cs typeface="Arial" pitchFamily="34" charset="0"/>
            </a:endParaRPr>
          </a:p>
          <a:p>
            <a:pPr marL="0" indent="0" algn="just">
              <a:buNone/>
            </a:pPr>
            <a:r>
              <a:rPr lang="fr-FR" sz="1600" dirty="0">
                <a:latin typeface="Arial" pitchFamily="34" charset="0"/>
                <a:cs typeface="Arial" pitchFamily="34" charset="0"/>
              </a:rPr>
              <a:t>La  fonction publique relève d’un cadre juridique spécifique qui la différencie du secteur privé.</a:t>
            </a:r>
          </a:p>
          <a:p>
            <a:pPr marL="0" indent="0" algn="just">
              <a:buNone/>
            </a:pPr>
            <a:endParaRPr lang="fr-FR" sz="900" dirty="0">
              <a:latin typeface="Arial" pitchFamily="34" charset="0"/>
              <a:cs typeface="Arial" pitchFamily="34" charset="0"/>
            </a:endParaRPr>
          </a:p>
          <a:p>
            <a:pPr marL="0" indent="0" algn="just">
              <a:buNone/>
            </a:pPr>
            <a:r>
              <a:rPr lang="fr-FR" sz="1600" dirty="0">
                <a:latin typeface="Arial" pitchFamily="34" charset="0"/>
                <a:cs typeface="Arial" pitchFamily="34" charset="0"/>
              </a:rPr>
              <a:t>Ce cadre juridique, communément appelé </a:t>
            </a:r>
            <a:r>
              <a:rPr lang="fr-FR" sz="1600" b="1" dirty="0">
                <a:latin typeface="Arial" pitchFamily="34" charset="0"/>
                <a:cs typeface="Arial" pitchFamily="34" charset="0"/>
              </a:rPr>
              <a:t>« statut de la fonction publique », </a:t>
            </a:r>
            <a:r>
              <a:rPr lang="fr-FR" sz="1600" dirty="0">
                <a:latin typeface="Arial" pitchFamily="34" charset="0"/>
                <a:cs typeface="Arial" pitchFamily="34" charset="0"/>
              </a:rPr>
              <a:t>tire sa source des lois de décentralisation, et, notamment, de la loi du 13/07/83 pour les aspects communs qui s’appliquent aux 3 versants de la fonction publique et de la loi du 26/01/84 pour les</a:t>
            </a:r>
          </a:p>
          <a:p>
            <a:pPr marL="0" indent="0" algn="just">
              <a:buNone/>
            </a:pPr>
            <a:r>
              <a:rPr lang="fr-FR" sz="1600" dirty="0">
                <a:latin typeface="Arial" pitchFamily="34" charset="0"/>
                <a:cs typeface="Arial" pitchFamily="34" charset="0"/>
              </a:rPr>
              <a:t>aspects spécifiques à la FPT.</a:t>
            </a:r>
          </a:p>
        </p:txBody>
      </p:sp>
      <p:graphicFrame>
        <p:nvGraphicFramePr>
          <p:cNvPr id="7" name="Diagramme 6">
            <a:extLst>
              <a:ext uri="{FF2B5EF4-FFF2-40B4-BE49-F238E27FC236}">
                <a16:creationId xmlns:a16="http://schemas.microsoft.com/office/drawing/2014/main" id="{AFF1AC9B-EE6E-45D7-B4AC-8E3124883A8B}"/>
              </a:ext>
            </a:extLst>
          </p:cNvPr>
          <p:cNvGraphicFramePr/>
          <p:nvPr>
            <p:extLst>
              <p:ext uri="{D42A27DB-BD31-4B8C-83A1-F6EECF244321}">
                <p14:modId xmlns:p14="http://schemas.microsoft.com/office/powerpoint/2010/main" val="4138457015"/>
              </p:ext>
            </p:extLst>
          </p:nvPr>
        </p:nvGraphicFramePr>
        <p:xfrm>
          <a:off x="1475656" y="1988840"/>
          <a:ext cx="6624736" cy="266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722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274638"/>
            <a:ext cx="8229600" cy="1143000"/>
          </a:xfrm>
        </p:spPr>
        <p:txBody>
          <a:bodyPr>
            <a:normAutofit/>
          </a:bodyPr>
          <a:lstStyle/>
          <a:p>
            <a:r>
              <a:rPr lang="fr-FR" sz="3000" b="1" dirty="0">
                <a:solidFill>
                  <a:srgbClr val="7030A0"/>
                </a:solidFill>
                <a:latin typeface="Arial" pitchFamily="34" charset="0"/>
                <a:cs typeface="Arial" pitchFamily="34" charset="0"/>
              </a:rPr>
              <a:t>Ce qui distingue la FPT des fonctions publiques d’Etat et hospitalière</a:t>
            </a:r>
          </a:p>
        </p:txBody>
      </p:sp>
      <p:sp>
        <p:nvSpPr>
          <p:cNvPr id="5" name="Espace réservé du contenu 2"/>
          <p:cNvSpPr>
            <a:spLocks noGrp="1"/>
          </p:cNvSpPr>
          <p:nvPr>
            <p:ph idx="1"/>
          </p:nvPr>
        </p:nvSpPr>
        <p:spPr>
          <a:xfrm>
            <a:off x="457200" y="1844824"/>
            <a:ext cx="8229600" cy="4281339"/>
          </a:xfrm>
        </p:spPr>
        <p:txBody>
          <a:bodyPr>
            <a:normAutofit/>
          </a:bodyPr>
          <a:lstStyle/>
          <a:p>
            <a:r>
              <a:rPr lang="fr-FR" sz="1600" b="1" dirty="0">
                <a:latin typeface="Arial" pitchFamily="34" charset="0"/>
                <a:cs typeface="Arial" pitchFamily="34" charset="0"/>
              </a:rPr>
              <a:t>Une multiplicité d’employeurs:</a:t>
            </a:r>
          </a:p>
          <a:p>
            <a:pPr marL="0" indent="0">
              <a:buNone/>
            </a:pPr>
            <a:endParaRPr lang="fr-FR" sz="1600" dirty="0">
              <a:latin typeface="Arial" pitchFamily="34" charset="0"/>
              <a:cs typeface="Arial" pitchFamily="34" charset="0"/>
            </a:endParaRPr>
          </a:p>
          <a:p>
            <a:pPr>
              <a:buFont typeface="Wingdings" panose="05000000000000000000" pitchFamily="2" charset="2"/>
              <a:buChar char="Ø"/>
            </a:pPr>
            <a:r>
              <a:rPr lang="fr-FR" sz="1600" dirty="0">
                <a:latin typeface="Arial" pitchFamily="34" charset="0"/>
                <a:cs typeface="Arial" pitchFamily="34" charset="0"/>
              </a:rPr>
              <a:t>Collectivités territoriales (communes, départements, régions)</a:t>
            </a:r>
          </a:p>
          <a:p>
            <a:pPr>
              <a:buFont typeface="Wingdings" panose="05000000000000000000" pitchFamily="2" charset="2"/>
              <a:buChar char="Ø"/>
            </a:pPr>
            <a:r>
              <a:rPr lang="fr-FR" sz="1600" dirty="0">
                <a:latin typeface="Arial" pitchFamily="34" charset="0"/>
                <a:cs typeface="Arial" pitchFamily="34" charset="0"/>
              </a:rPr>
              <a:t>Etablissements publics à caractère administratif liés aux   collectivités (CCAS, Caisse des écoles, EPCI : syndicats et communautés de communes, communautés urbaines et d’agglomération, métropoles)</a:t>
            </a:r>
          </a:p>
          <a:p>
            <a:pPr>
              <a:buFont typeface="Wingdings" panose="05000000000000000000" pitchFamily="2" charset="2"/>
              <a:buChar char="Ø"/>
            </a:pPr>
            <a:r>
              <a:rPr lang="fr-FR" sz="1600" dirty="0">
                <a:latin typeface="Arial" pitchFamily="34" charset="0"/>
                <a:cs typeface="Arial" pitchFamily="34" charset="0"/>
              </a:rPr>
              <a:t>SDIS, OPH, Caisses de crédit municipal</a:t>
            </a:r>
          </a:p>
          <a:p>
            <a:pPr>
              <a:buFont typeface="Wingdings" panose="05000000000000000000" pitchFamily="2" charset="2"/>
              <a:buChar char="Ø"/>
            </a:pPr>
            <a:r>
              <a:rPr lang="fr-FR" sz="1600" dirty="0">
                <a:latin typeface="Arial" pitchFamily="34" charset="0"/>
                <a:cs typeface="Arial" pitchFamily="34" charset="0"/>
              </a:rPr>
              <a:t>Etablissements publics créés spécifiquement pour la mise en œuvre du statut de la FPT : CNFPT et CDG</a:t>
            </a:r>
          </a:p>
          <a:p>
            <a:pPr>
              <a:buFont typeface="Wingdings" panose="05000000000000000000" pitchFamily="2" charset="2"/>
              <a:buChar char="Ø"/>
            </a:pPr>
            <a:endParaRPr lang="fr-FR" sz="1600" dirty="0">
              <a:latin typeface="Arial" pitchFamily="34" charset="0"/>
              <a:cs typeface="Arial" pitchFamily="34" charset="0"/>
            </a:endParaRPr>
          </a:p>
          <a:p>
            <a:pPr marL="0" indent="0">
              <a:buNone/>
            </a:pPr>
            <a:r>
              <a:rPr lang="fr-FR" sz="1600" dirty="0">
                <a:latin typeface="Arial" pitchFamily="34" charset="0"/>
                <a:cs typeface="Arial" pitchFamily="34" charset="0"/>
              </a:rPr>
              <a:t>On estime à 46 000 le nombre d’employeurs publics territoriaux</a:t>
            </a:r>
          </a:p>
          <a:p>
            <a:pPr marL="0" indent="0">
              <a:buNone/>
            </a:pPr>
            <a:endParaRPr lang="fr-FR" sz="1600" dirty="0">
              <a:latin typeface="Arial" pitchFamily="34" charset="0"/>
              <a:cs typeface="Arial" pitchFamily="34" charset="0"/>
            </a:endParaRPr>
          </a:p>
          <a:p>
            <a:r>
              <a:rPr lang="fr-FR" sz="1600" dirty="0">
                <a:latin typeface="Arial" pitchFamily="34" charset="0"/>
                <a:cs typeface="Arial" pitchFamily="34" charset="0"/>
              </a:rPr>
              <a:t>Le </a:t>
            </a:r>
            <a:r>
              <a:rPr lang="fr-FR" sz="1600" b="1" dirty="0">
                <a:latin typeface="Arial" pitchFamily="34" charset="0"/>
                <a:cs typeface="Arial" pitchFamily="34" charset="0"/>
              </a:rPr>
              <a:t>principe constitutionnel de libre administration </a:t>
            </a:r>
            <a:r>
              <a:rPr lang="fr-FR" sz="1600" dirty="0">
                <a:latin typeface="Arial" pitchFamily="34" charset="0"/>
                <a:cs typeface="Arial" pitchFamily="34" charset="0"/>
              </a:rPr>
              <a:t>des collectivités territoriales qui donne toute sa place à l’employeur public territorial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274638"/>
            <a:ext cx="8229600" cy="1143000"/>
          </a:xfrm>
        </p:spPr>
        <p:txBody>
          <a:bodyPr>
            <a:normAutofit/>
          </a:bodyPr>
          <a:lstStyle/>
          <a:p>
            <a:r>
              <a:rPr lang="fr-FR" sz="3000" b="1" dirty="0">
                <a:solidFill>
                  <a:srgbClr val="7030A0"/>
                </a:solidFill>
                <a:latin typeface="Arial" pitchFamily="34" charset="0"/>
                <a:cs typeface="Arial" pitchFamily="34" charset="0"/>
              </a:rPr>
              <a:t>La notion d’agent territorial</a:t>
            </a:r>
          </a:p>
        </p:txBody>
      </p:sp>
      <p:sp>
        <p:nvSpPr>
          <p:cNvPr id="5" name="Espace réservé du contenu 2"/>
          <p:cNvSpPr>
            <a:spLocks noGrp="1"/>
          </p:cNvSpPr>
          <p:nvPr>
            <p:ph idx="1"/>
          </p:nvPr>
        </p:nvSpPr>
        <p:spPr>
          <a:xfrm>
            <a:off x="457200" y="1772816"/>
            <a:ext cx="8229600" cy="4353347"/>
          </a:xfrm>
        </p:spPr>
        <p:txBody>
          <a:bodyPr>
            <a:normAutofit/>
          </a:bodyPr>
          <a:lstStyle/>
          <a:p>
            <a:pPr algn="just">
              <a:buFont typeface="Wingdings" panose="05000000000000000000" pitchFamily="2" charset="2"/>
              <a:buChar char="ü"/>
            </a:pPr>
            <a:r>
              <a:rPr lang="fr-FR" sz="1600" dirty="0">
                <a:latin typeface="Arial" pitchFamily="34" charset="0"/>
                <a:cs typeface="Arial" pitchFamily="34" charset="0"/>
              </a:rPr>
              <a:t>Relevant du statut de la fonction publique, les agents territoriaux -qu’ils soient fonctionnaires ou contractuels- ne sont soumis ni au Code du travail (sauf pour la partie hygiène et sécurité), ni aux conventions collectives contrairement aux salariés de droit privé. </a:t>
            </a:r>
          </a:p>
          <a:p>
            <a:pPr marL="0" indent="0" algn="just">
              <a:buNone/>
            </a:pPr>
            <a:endParaRPr lang="fr-FR" sz="1600" dirty="0">
              <a:latin typeface="Arial" pitchFamily="34" charset="0"/>
              <a:cs typeface="Arial" pitchFamily="34" charset="0"/>
            </a:endParaRPr>
          </a:p>
          <a:p>
            <a:pPr algn="just">
              <a:buFont typeface="Wingdings" panose="05000000000000000000" pitchFamily="2" charset="2"/>
              <a:buChar char="ü"/>
            </a:pPr>
            <a:r>
              <a:rPr lang="fr-FR" sz="1600" dirty="0">
                <a:latin typeface="Arial" pitchFamily="34" charset="0"/>
                <a:cs typeface="Arial" pitchFamily="34" charset="0"/>
              </a:rPr>
              <a:t>On distingue les fonctionnaires des contractuels de droit public (dont les conditions de recrutement sont strictement encadrées) : si ces derniers sont soumis à certaines dispositions du statut de la fonction publique (notamment l’ensemble des droits et obligations), ils ne disposent pas du droit à la carrière (avancement d’échelon, de grade…).</a:t>
            </a:r>
          </a:p>
        </p:txBody>
      </p:sp>
      <p:pic>
        <p:nvPicPr>
          <p:cNvPr id="6" name="Image 5" descr="Attention Icône 3d Sur Fond Blanc | Vecteur Premium">
            <a:extLst>
              <a:ext uri="{FF2B5EF4-FFF2-40B4-BE49-F238E27FC236}">
                <a16:creationId xmlns:a16="http://schemas.microsoft.com/office/drawing/2014/main" id="{6651E49F-95AF-4DA9-BE2C-0AC1FB29CDD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5013176"/>
            <a:ext cx="695325" cy="695325"/>
          </a:xfrm>
          <a:prstGeom prst="rect">
            <a:avLst/>
          </a:prstGeom>
          <a:noFill/>
          <a:ln>
            <a:noFill/>
          </a:ln>
        </p:spPr>
      </p:pic>
      <p:graphicFrame>
        <p:nvGraphicFramePr>
          <p:cNvPr id="2" name="Tableau 2">
            <a:extLst>
              <a:ext uri="{FF2B5EF4-FFF2-40B4-BE49-F238E27FC236}">
                <a16:creationId xmlns:a16="http://schemas.microsoft.com/office/drawing/2014/main" id="{F14197FE-259D-41A8-BAAF-D57F0A8EB2C0}"/>
              </a:ext>
            </a:extLst>
          </p:cNvPr>
          <p:cNvGraphicFramePr>
            <a:graphicFrameLocks noGrp="1"/>
          </p:cNvGraphicFramePr>
          <p:nvPr>
            <p:extLst>
              <p:ext uri="{D42A27DB-BD31-4B8C-83A1-F6EECF244321}">
                <p14:modId xmlns:p14="http://schemas.microsoft.com/office/powerpoint/2010/main" val="16810371"/>
              </p:ext>
            </p:extLst>
          </p:nvPr>
        </p:nvGraphicFramePr>
        <p:xfrm>
          <a:off x="1668016" y="4885541"/>
          <a:ext cx="5807968" cy="822960"/>
        </p:xfrm>
        <a:graphic>
          <a:graphicData uri="http://schemas.openxmlformats.org/drawingml/2006/table">
            <a:tbl>
              <a:tblPr firstRow="1" bandRow="1">
                <a:tableStyleId>{5C22544A-7EE6-4342-B048-85BDC9FD1C3A}</a:tableStyleId>
              </a:tblPr>
              <a:tblGrid>
                <a:gridCol w="5807968">
                  <a:extLst>
                    <a:ext uri="{9D8B030D-6E8A-4147-A177-3AD203B41FA5}">
                      <a16:colId xmlns:a16="http://schemas.microsoft.com/office/drawing/2014/main" val="287625368"/>
                    </a:ext>
                  </a:extLst>
                </a:gridCol>
              </a:tblGrid>
              <a:tr h="370840">
                <a:tc>
                  <a:txBody>
                    <a:bodyPr/>
                    <a:lstStyle/>
                    <a:p>
                      <a:r>
                        <a:rPr lang="fr-FR" sz="1600" dirty="0">
                          <a:latin typeface="Arial" pitchFamily="34" charset="0"/>
                          <a:cs typeface="Arial" pitchFamily="34" charset="0"/>
                        </a:rPr>
                        <a:t>A noter que certains agents recrutés par les collectivités le sont sous statut de droit privé  (apprentis, contrats aidés, assistantes maternelles)</a:t>
                      </a:r>
                      <a:endParaRPr lang="fr-FR" sz="1600" dirty="0"/>
                    </a:p>
                  </a:txBody>
                  <a:tcPr/>
                </a:tc>
                <a:extLst>
                  <a:ext uri="{0D108BD9-81ED-4DB2-BD59-A6C34878D82A}">
                    <a16:rowId xmlns:a16="http://schemas.microsoft.com/office/drawing/2014/main" val="2173744569"/>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9BACF-656D-464D-9688-D03EC2C0704A}"/>
              </a:ext>
            </a:extLst>
          </p:cNvPr>
          <p:cNvSpPr>
            <a:spLocks noGrp="1"/>
          </p:cNvSpPr>
          <p:nvPr>
            <p:ph type="title"/>
          </p:nvPr>
        </p:nvSpPr>
        <p:spPr/>
        <p:txBody>
          <a:bodyPr>
            <a:normAutofit fontScale="90000"/>
          </a:bodyPr>
          <a:lstStyle/>
          <a:p>
            <a:r>
              <a:rPr lang="fr-FR" dirty="0">
                <a:solidFill>
                  <a:srgbClr val="7030A0"/>
                </a:solidFill>
              </a:rPr>
              <a:t>Que recouvre le statut de la fonction publique territoriale ?</a:t>
            </a:r>
            <a:br>
              <a:rPr lang="fr-FR" dirty="0"/>
            </a:br>
            <a:endParaRPr lang="fr-FR" dirty="0"/>
          </a:p>
        </p:txBody>
      </p:sp>
      <p:sp>
        <p:nvSpPr>
          <p:cNvPr id="3" name="Espace réservé du contenu 2">
            <a:extLst>
              <a:ext uri="{FF2B5EF4-FFF2-40B4-BE49-F238E27FC236}">
                <a16:creationId xmlns:a16="http://schemas.microsoft.com/office/drawing/2014/main" id="{27408888-FA51-4EDB-9D0A-88BD608E910A}"/>
              </a:ext>
            </a:extLst>
          </p:cNvPr>
          <p:cNvSpPr>
            <a:spLocks noGrp="1"/>
          </p:cNvSpPr>
          <p:nvPr>
            <p:ph idx="1"/>
          </p:nvPr>
        </p:nvSpPr>
        <p:spPr>
          <a:xfrm>
            <a:off x="457200" y="1268760"/>
            <a:ext cx="8229600" cy="5589240"/>
          </a:xfrm>
        </p:spPr>
        <p:txBody>
          <a:bodyPr>
            <a:normAutofit fontScale="47500" lnSpcReduction="20000"/>
          </a:bodyPr>
          <a:lstStyle/>
          <a:p>
            <a:pPr marL="0" indent="0" algn="just">
              <a:buNone/>
            </a:pPr>
            <a:r>
              <a:rPr lang="fr-FR" sz="2700" dirty="0"/>
              <a:t>Le statut de la fonction publique définit une classification des emplois, générale et intangible, basée sur le principe de la carrière (principe de séparation du grade et de l’emploi).</a:t>
            </a:r>
          </a:p>
          <a:p>
            <a:pPr marL="0" indent="0" algn="just">
              <a:buNone/>
            </a:pPr>
            <a:endParaRPr lang="fr-FR" sz="2700" dirty="0"/>
          </a:p>
          <a:p>
            <a:pPr algn="just"/>
            <a:r>
              <a:rPr lang="fr-FR" sz="2700" dirty="0"/>
              <a:t>Au sein de la FPT, le statut organise les emplois selon la nomenclature suivante :</a:t>
            </a:r>
          </a:p>
          <a:p>
            <a:pPr algn="just"/>
            <a:endParaRPr lang="fr-FR" sz="2200" dirty="0"/>
          </a:p>
          <a:p>
            <a:pPr algn="just"/>
            <a:endParaRPr lang="fr-FR" sz="2200" dirty="0"/>
          </a:p>
          <a:p>
            <a:pPr algn="just"/>
            <a:endParaRPr lang="fr-FR" sz="2200" dirty="0"/>
          </a:p>
          <a:p>
            <a:pPr algn="just"/>
            <a:endParaRPr lang="fr-FR" sz="2200" dirty="0"/>
          </a:p>
          <a:p>
            <a:pPr algn="just"/>
            <a:endParaRPr lang="fr-FR" sz="2200" dirty="0"/>
          </a:p>
          <a:p>
            <a:pPr algn="just"/>
            <a:endParaRPr lang="fr-FR" sz="2200" dirty="0"/>
          </a:p>
          <a:p>
            <a:pPr algn="just"/>
            <a:endParaRPr lang="fr-FR" sz="2200" dirty="0"/>
          </a:p>
          <a:p>
            <a:pPr algn="just"/>
            <a:endParaRPr lang="fr-FR" sz="2200" dirty="0"/>
          </a:p>
          <a:p>
            <a:pPr algn="just"/>
            <a:endParaRPr lang="fr-FR" sz="2200" dirty="0"/>
          </a:p>
          <a:p>
            <a:pPr algn="just"/>
            <a:endParaRPr lang="fr-FR" sz="2200" dirty="0"/>
          </a:p>
          <a:p>
            <a:pPr algn="just"/>
            <a:endParaRPr lang="fr-FR" sz="2200" dirty="0"/>
          </a:p>
          <a:p>
            <a:pPr marL="0" indent="0" algn="just">
              <a:buNone/>
            </a:pPr>
            <a:endParaRPr lang="fr-FR" sz="2200" dirty="0"/>
          </a:p>
          <a:p>
            <a:pPr algn="just">
              <a:buFont typeface="Wingdings" panose="05000000000000000000" pitchFamily="2" charset="2"/>
              <a:buChar char="ü"/>
            </a:pPr>
            <a:endParaRPr lang="fr-FR" sz="2200" dirty="0"/>
          </a:p>
          <a:p>
            <a:pPr algn="just">
              <a:buFont typeface="Wingdings" panose="05000000000000000000" pitchFamily="2" charset="2"/>
              <a:buChar char="ü"/>
            </a:pPr>
            <a:endParaRPr lang="fr-FR" sz="2200" dirty="0"/>
          </a:p>
          <a:p>
            <a:pPr algn="just">
              <a:buFont typeface="Wingdings" panose="05000000000000000000" pitchFamily="2" charset="2"/>
              <a:buChar char="ü"/>
            </a:pPr>
            <a:endParaRPr lang="fr-FR" sz="2200" dirty="0"/>
          </a:p>
          <a:p>
            <a:pPr algn="just">
              <a:buFont typeface="Wingdings" panose="05000000000000000000" pitchFamily="2" charset="2"/>
              <a:buChar char="ü"/>
            </a:pPr>
            <a:endParaRPr lang="fr-FR" sz="2200" dirty="0"/>
          </a:p>
          <a:p>
            <a:pPr algn="just">
              <a:buFont typeface="Wingdings" panose="05000000000000000000" pitchFamily="2" charset="2"/>
              <a:buChar char="ü"/>
            </a:pPr>
            <a:endParaRPr lang="fr-FR" sz="2200" dirty="0"/>
          </a:p>
          <a:p>
            <a:pPr algn="just">
              <a:buFont typeface="Wingdings" panose="05000000000000000000" pitchFamily="2" charset="2"/>
              <a:buChar char="ü"/>
            </a:pPr>
            <a:endParaRPr lang="fr-FR" sz="2200" dirty="0"/>
          </a:p>
          <a:p>
            <a:pPr algn="just">
              <a:buFont typeface="Wingdings" panose="05000000000000000000" pitchFamily="2" charset="2"/>
              <a:buChar char="ü"/>
            </a:pPr>
            <a:endParaRPr lang="fr-FR" sz="2200" dirty="0"/>
          </a:p>
          <a:p>
            <a:pPr algn="just">
              <a:buFont typeface="Wingdings" panose="05000000000000000000" pitchFamily="2" charset="2"/>
              <a:buChar char="ü"/>
            </a:pPr>
            <a:endParaRPr lang="fr-FR" sz="2200" dirty="0"/>
          </a:p>
          <a:p>
            <a:pPr algn="just">
              <a:buFont typeface="Wingdings" panose="05000000000000000000" pitchFamily="2" charset="2"/>
              <a:buChar char="ü"/>
            </a:pPr>
            <a:endParaRPr lang="fr-FR" sz="2200" dirty="0"/>
          </a:p>
          <a:p>
            <a:pPr marL="0" indent="0" algn="just">
              <a:buNone/>
            </a:pPr>
            <a:endParaRPr lang="fr-FR" sz="2200" dirty="0"/>
          </a:p>
          <a:p>
            <a:pPr marL="0" indent="0" algn="just">
              <a:buNone/>
            </a:pPr>
            <a:endParaRPr lang="fr-FR" sz="2200" dirty="0"/>
          </a:p>
          <a:p>
            <a:r>
              <a:rPr lang="fr-FR" sz="2700" dirty="0"/>
              <a:t>Le statut détermine également les droits et obligations, les différentes positions administratives             du fonctionnaire (activité, disponibilité, mise à disposition…) </a:t>
            </a:r>
          </a:p>
          <a:p>
            <a:pPr marL="0" indent="0">
              <a:buNone/>
            </a:pPr>
            <a:r>
              <a:rPr lang="fr-FR" sz="2500" dirty="0"/>
              <a:t>         </a:t>
            </a:r>
          </a:p>
          <a:p>
            <a:pPr marL="0" indent="0">
              <a:buNone/>
            </a:pPr>
            <a:r>
              <a:rPr lang="fr-FR" sz="2500" dirty="0"/>
              <a:t>                                      </a:t>
            </a:r>
          </a:p>
          <a:p>
            <a:pPr marL="0" indent="0">
              <a:buNone/>
            </a:pPr>
            <a:r>
              <a:rPr lang="fr-FR" sz="2700" dirty="0"/>
              <a:t>                                         </a:t>
            </a:r>
            <a:r>
              <a:rPr lang="fr-FR" sz="2700" b="1" dirty="0">
                <a:solidFill>
                  <a:srgbClr val="0070C0"/>
                </a:solidFill>
              </a:rPr>
              <a:t>+ d’info sur le statut dans le webinaire N°2</a:t>
            </a:r>
          </a:p>
          <a:p>
            <a:endParaRPr lang="fr-FR" dirty="0"/>
          </a:p>
        </p:txBody>
      </p:sp>
      <p:pic>
        <p:nvPicPr>
          <p:cNvPr id="2054" name="Picture 6" descr="info Icône gratuit">
            <a:extLst>
              <a:ext uri="{FF2B5EF4-FFF2-40B4-BE49-F238E27FC236}">
                <a16:creationId xmlns:a16="http://schemas.microsoft.com/office/drawing/2014/main" id="{AEB81201-60F3-4A90-8415-97130ED752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5990296"/>
            <a:ext cx="598742" cy="598742"/>
          </a:xfrm>
          <a:prstGeom prst="rect">
            <a:avLst/>
          </a:prstGeom>
          <a:noFill/>
          <a:extLst>
            <a:ext uri="{909E8E84-426E-40DD-AFC4-6F175D3DCCD1}">
              <a14:hiddenFill xmlns:a14="http://schemas.microsoft.com/office/drawing/2010/main">
                <a:solidFill>
                  <a:srgbClr val="FFFFFF"/>
                </a:solidFill>
              </a14:hiddenFill>
            </a:ext>
          </a:extLst>
        </p:spPr>
      </p:pic>
      <p:pic>
        <p:nvPicPr>
          <p:cNvPr id="5" name="Espace réservé du contenu 4">
            <a:extLst>
              <a:ext uri="{FF2B5EF4-FFF2-40B4-BE49-F238E27FC236}">
                <a16:creationId xmlns:a16="http://schemas.microsoft.com/office/drawing/2014/main" id="{0F08E98B-319B-48D5-A4AF-8CBADDFC30E8}"/>
              </a:ext>
            </a:extLst>
          </p:cNvPr>
          <p:cNvPicPr>
            <a:picLocks noChangeAspect="1"/>
          </p:cNvPicPr>
          <p:nvPr/>
        </p:nvPicPr>
        <p:blipFill rotWithShape="1">
          <a:blip r:embed="rId3"/>
          <a:srcRect l="38626" t="25906" r="25500" b="24400"/>
          <a:stretch/>
        </p:blipFill>
        <p:spPr>
          <a:xfrm>
            <a:off x="2051720" y="2060847"/>
            <a:ext cx="4815245" cy="3432387"/>
          </a:xfrm>
          <a:prstGeom prst="rect">
            <a:avLst/>
          </a:prstGeom>
        </p:spPr>
      </p:pic>
    </p:spTree>
    <p:extLst>
      <p:ext uri="{BB962C8B-B14F-4D97-AF65-F5344CB8AC3E}">
        <p14:creationId xmlns:p14="http://schemas.microsoft.com/office/powerpoint/2010/main" val="136082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6" end="2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9" end="2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8FDA1-3F27-4056-8D6F-E2C351DEB383}"/>
              </a:ext>
            </a:extLst>
          </p:cNvPr>
          <p:cNvSpPr>
            <a:spLocks noGrp="1"/>
          </p:cNvSpPr>
          <p:nvPr>
            <p:ph type="title"/>
          </p:nvPr>
        </p:nvSpPr>
        <p:spPr/>
        <p:txBody>
          <a:bodyPr/>
          <a:lstStyle/>
          <a:p>
            <a:r>
              <a:rPr lang="fr-FR" dirty="0">
                <a:solidFill>
                  <a:srgbClr val="7030A0"/>
                </a:solidFill>
              </a:rPr>
              <a:t>Les acteurs internes de la politique RH dans les collectivités </a:t>
            </a:r>
          </a:p>
        </p:txBody>
      </p:sp>
      <p:sp>
        <p:nvSpPr>
          <p:cNvPr id="3" name="Espace réservé du contenu 2">
            <a:extLst>
              <a:ext uri="{FF2B5EF4-FFF2-40B4-BE49-F238E27FC236}">
                <a16:creationId xmlns:a16="http://schemas.microsoft.com/office/drawing/2014/main" id="{7675ACC9-3164-4830-894E-D97DEEE32C28}"/>
              </a:ext>
            </a:extLst>
          </p:cNvPr>
          <p:cNvSpPr>
            <a:spLocks noGrp="1"/>
          </p:cNvSpPr>
          <p:nvPr>
            <p:ph idx="1"/>
          </p:nvPr>
        </p:nvSpPr>
        <p:spPr>
          <a:xfrm>
            <a:off x="457200" y="1417639"/>
            <a:ext cx="8229600" cy="4675658"/>
          </a:xfrm>
        </p:spPr>
        <p:txBody>
          <a:bodyPr>
            <a:normAutofit/>
          </a:bodyPr>
          <a:lstStyle/>
          <a:p>
            <a:pPr marL="0" indent="0" algn="just">
              <a:buNone/>
            </a:pPr>
            <a:r>
              <a:rPr lang="fr-FR" sz="1600" dirty="0"/>
              <a:t>L’exécutif ou autorité territoriale (maire ou président), chef de l’administration, n’est pas le seul acteur en charge de la politique RH ; il la partage avec l’organe délibérant (conseil municipal, conseil communautaire…) :</a:t>
            </a:r>
          </a:p>
          <a:p>
            <a:pPr algn="just"/>
            <a:endParaRPr lang="fr-FR" sz="1600" dirty="0"/>
          </a:p>
          <a:p>
            <a:pPr algn="just">
              <a:buFont typeface="Wingdings" panose="05000000000000000000" pitchFamily="2" charset="2"/>
              <a:buChar char="Ø"/>
            </a:pPr>
            <a:r>
              <a:rPr lang="fr-FR" sz="1600" b="1" dirty="0"/>
              <a:t>L’assemblée délibérante </a:t>
            </a:r>
            <a:r>
              <a:rPr lang="fr-FR" sz="1600" dirty="0"/>
              <a:t>vote les crédits budgétaires, arrête les effectifs (création et suppression des postes), encadre les conditions générales de travail (temps de travail, primes, plan de formation…)</a:t>
            </a:r>
          </a:p>
          <a:p>
            <a:pPr algn="just">
              <a:buFont typeface="Wingdings" panose="05000000000000000000" pitchFamily="2" charset="2"/>
              <a:buChar char="Ø"/>
            </a:pPr>
            <a:endParaRPr lang="fr-FR" sz="1600" dirty="0"/>
          </a:p>
          <a:p>
            <a:pPr algn="just">
              <a:buFont typeface="Wingdings" panose="05000000000000000000" pitchFamily="2" charset="2"/>
              <a:buChar char="Ø"/>
            </a:pPr>
            <a:r>
              <a:rPr lang="fr-FR" sz="1600" b="1" dirty="0"/>
              <a:t>L’autorité territoriale</a:t>
            </a:r>
            <a:r>
              <a:rPr lang="fr-FR" sz="1600" dirty="0"/>
              <a:t>, dans le cadre général ainsi défini par son assemblée, nomme et met fin aux fonctions des agents et met en œuvre les règles relatives aux conditions d’emploi (organisation des services en matière de temps de travail, formation, évaluation, attribution individuelle des primes et indemnités…).</a:t>
            </a:r>
          </a:p>
          <a:p>
            <a:pPr marL="0" indent="0">
              <a:buNone/>
            </a:pPr>
            <a:r>
              <a:rPr lang="fr-FR" dirty="0"/>
              <a:t>      </a:t>
            </a:r>
          </a:p>
        </p:txBody>
      </p:sp>
      <p:pic>
        <p:nvPicPr>
          <p:cNvPr id="4" name="Image 3" descr="Attention Icône 3d Sur Fond Blanc | Vecteur Premium">
            <a:extLst>
              <a:ext uri="{FF2B5EF4-FFF2-40B4-BE49-F238E27FC236}">
                <a16:creationId xmlns:a16="http://schemas.microsoft.com/office/drawing/2014/main" id="{8B5772FD-ADB1-4836-B2CE-E6101F2E805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137276"/>
            <a:ext cx="695325" cy="695325"/>
          </a:xfrm>
          <a:prstGeom prst="rect">
            <a:avLst/>
          </a:prstGeom>
          <a:noFill/>
          <a:ln>
            <a:noFill/>
          </a:ln>
        </p:spPr>
      </p:pic>
      <p:graphicFrame>
        <p:nvGraphicFramePr>
          <p:cNvPr id="5" name="Tableau 5">
            <a:extLst>
              <a:ext uri="{FF2B5EF4-FFF2-40B4-BE49-F238E27FC236}">
                <a16:creationId xmlns:a16="http://schemas.microsoft.com/office/drawing/2014/main" id="{2A814CA3-E26B-4BA4-B5F0-24A2610F9E22}"/>
              </a:ext>
            </a:extLst>
          </p:cNvPr>
          <p:cNvGraphicFramePr>
            <a:graphicFrameLocks noGrp="1"/>
          </p:cNvGraphicFramePr>
          <p:nvPr>
            <p:extLst>
              <p:ext uri="{D42A27DB-BD31-4B8C-83A1-F6EECF244321}">
                <p14:modId xmlns:p14="http://schemas.microsoft.com/office/powerpoint/2010/main" val="1084999399"/>
              </p:ext>
            </p:extLst>
          </p:nvPr>
        </p:nvGraphicFramePr>
        <p:xfrm>
          <a:off x="1524000" y="4983990"/>
          <a:ext cx="6096000" cy="1109307"/>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132667117"/>
                    </a:ext>
                  </a:extLst>
                </a:gridCol>
              </a:tblGrid>
              <a:tr h="1109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a:latin typeface="Arial" panose="020B0604020202020204" pitchFamily="34" charset="0"/>
                          <a:cs typeface="Arial" panose="020B0604020202020204" pitchFamily="34" charset="0"/>
                        </a:rPr>
                        <a:t>A noter que la gestion des ressources humaines est assurée au quotidien par un service ou une personne identifiée en interne (par exemple le(a) secrétaire de mairie), avec l’assistance du Centre de gestion en cas d’affiliation.</a:t>
                      </a:r>
                    </a:p>
                  </a:txBody>
                  <a:tcPr/>
                </a:tc>
                <a:extLst>
                  <a:ext uri="{0D108BD9-81ED-4DB2-BD59-A6C34878D82A}">
                    <a16:rowId xmlns:a16="http://schemas.microsoft.com/office/drawing/2014/main" val="2583256274"/>
                  </a:ext>
                </a:extLst>
              </a:tr>
            </a:tbl>
          </a:graphicData>
        </a:graphic>
      </p:graphicFrame>
    </p:spTree>
    <p:extLst>
      <p:ext uri="{BB962C8B-B14F-4D97-AF65-F5344CB8AC3E}">
        <p14:creationId xmlns:p14="http://schemas.microsoft.com/office/powerpoint/2010/main" val="28670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6EE962-4BD6-4C10-AD72-7972CC92AC6F}"/>
              </a:ext>
            </a:extLst>
          </p:cNvPr>
          <p:cNvSpPr>
            <a:spLocks noGrp="1"/>
          </p:cNvSpPr>
          <p:nvPr>
            <p:ph type="title"/>
          </p:nvPr>
        </p:nvSpPr>
        <p:spPr/>
        <p:txBody>
          <a:bodyPr>
            <a:normAutofit/>
          </a:bodyPr>
          <a:lstStyle/>
          <a:p>
            <a:r>
              <a:rPr lang="fr-FR" b="1" dirty="0">
                <a:solidFill>
                  <a:srgbClr val="7030A0"/>
                </a:solidFill>
                <a:effectLst/>
                <a:ea typeface="Calibri" panose="020F0502020204030204" pitchFamily="34" charset="0"/>
              </a:rPr>
              <a:t>Les instances de dialogue social </a:t>
            </a:r>
            <a:endParaRPr lang="fr-FR" dirty="0">
              <a:solidFill>
                <a:srgbClr val="7030A0"/>
              </a:solidFill>
            </a:endParaRPr>
          </a:p>
        </p:txBody>
      </p:sp>
      <p:sp>
        <p:nvSpPr>
          <p:cNvPr id="3" name="Espace réservé du contenu 2">
            <a:extLst>
              <a:ext uri="{FF2B5EF4-FFF2-40B4-BE49-F238E27FC236}">
                <a16:creationId xmlns:a16="http://schemas.microsoft.com/office/drawing/2014/main" id="{27C739C5-AB97-42B9-AC0B-D91E6883665C}"/>
              </a:ext>
            </a:extLst>
          </p:cNvPr>
          <p:cNvSpPr>
            <a:spLocks noGrp="1"/>
          </p:cNvSpPr>
          <p:nvPr>
            <p:ph idx="1"/>
          </p:nvPr>
        </p:nvSpPr>
        <p:spPr>
          <a:xfrm>
            <a:off x="457200" y="1340768"/>
            <a:ext cx="8229600" cy="4525963"/>
          </a:xfrm>
        </p:spPr>
        <p:txBody>
          <a:bodyPr>
            <a:normAutofit/>
          </a:bodyPr>
          <a:lstStyle/>
          <a:p>
            <a:pPr algn="just">
              <a:lnSpc>
                <a:spcPct val="107000"/>
              </a:lnSpc>
              <a:spcAft>
                <a:spcPts val="800"/>
              </a:spcAft>
              <a:buFont typeface="Wingdings" panose="05000000000000000000" pitchFamily="2" charset="2"/>
              <a:buChar char="ü"/>
            </a:pPr>
            <a:r>
              <a:rPr lang="fr-FR" sz="1400" dirty="0">
                <a:effectLst/>
                <a:ea typeface="Calibri" panose="020F0502020204030204" pitchFamily="34" charset="0"/>
              </a:rPr>
              <a:t>Ces instances, qui comprennent des représentants des collectivités et établissements publics et des représentants du personnel, ont pour objet de faire participer les agents à la gestion de la FPT et à la gestion de leur propre carrière (pour les fonctionnaires)</a:t>
            </a:r>
          </a:p>
          <a:p>
            <a:pPr algn="just">
              <a:lnSpc>
                <a:spcPct val="107000"/>
              </a:lnSpc>
              <a:spcAft>
                <a:spcPts val="800"/>
              </a:spcAft>
              <a:buFont typeface="Wingdings" panose="05000000000000000000" pitchFamily="2" charset="2"/>
              <a:buChar char="ü"/>
            </a:pPr>
            <a:r>
              <a:rPr lang="fr-FR" sz="1400" dirty="0">
                <a:ea typeface="Calibri" panose="020F0502020204030204" pitchFamily="34" charset="0"/>
              </a:rPr>
              <a:t>Elles relèvent de la collectivité ou de l’établissement public ou du </a:t>
            </a:r>
            <a:r>
              <a:rPr lang="fr-FR" sz="1400" dirty="0">
                <a:effectLst/>
                <a:ea typeface="Calibri" panose="020F0502020204030204" pitchFamily="34" charset="0"/>
              </a:rPr>
              <a:t>Centre de gestion en fonction du nombre d’agents de la collectivité (seuils de 350 ou 50 </a:t>
            </a:r>
            <a:r>
              <a:rPr lang="fr-FR" sz="1400" dirty="0">
                <a:ea typeface="Calibri" panose="020F0502020204030204" pitchFamily="34" charset="0"/>
              </a:rPr>
              <a:t>fonctionnaires en équivalent temps plein</a:t>
            </a:r>
            <a:r>
              <a:rPr lang="fr-FR" sz="1400" dirty="0">
                <a:effectLst/>
                <a:ea typeface="Calibri" panose="020F0502020204030204" pitchFamily="34" charset="0"/>
              </a:rPr>
              <a:t>) et doivent nécessairement être saisies pour avis au préalable de certaines décisions</a:t>
            </a:r>
          </a:p>
          <a:p>
            <a:pPr algn="just">
              <a:lnSpc>
                <a:spcPct val="107000"/>
              </a:lnSpc>
              <a:spcAft>
                <a:spcPts val="800"/>
              </a:spcAft>
              <a:buFont typeface="Wingdings" panose="05000000000000000000" pitchFamily="2" charset="2"/>
              <a:buChar char="ü"/>
            </a:pPr>
            <a:r>
              <a:rPr lang="fr-FR" sz="1400" dirty="0">
                <a:ea typeface="Calibri" panose="020F0502020204030204" pitchFamily="34" charset="0"/>
              </a:rPr>
              <a:t>Les représentants des collectivités sont désignés à l’issue des élections locales, et renouvelés tous les 6 ans, et les représentants du personnel élus à l’issue d’élections professionnelles organisées tous les 4 ans (prochaines élections en 2022).</a:t>
            </a:r>
          </a:p>
          <a:p>
            <a:pPr marL="0" indent="0" algn="just">
              <a:lnSpc>
                <a:spcPct val="107000"/>
              </a:lnSpc>
              <a:spcAft>
                <a:spcPts val="800"/>
              </a:spcAft>
              <a:buNone/>
            </a:pPr>
            <a:endParaRPr lang="fr-FR" sz="1800" dirty="0">
              <a:effectLst/>
              <a:ea typeface="Calibri" panose="020F0502020204030204" pitchFamily="34" charset="0"/>
            </a:endParaRPr>
          </a:p>
          <a:p>
            <a:pPr>
              <a:lnSpc>
                <a:spcPct val="107000"/>
              </a:lnSpc>
              <a:spcAft>
                <a:spcPts val="800"/>
              </a:spcAft>
            </a:pPr>
            <a:endParaRPr lang="fr-FR" sz="800" dirty="0">
              <a:effectLst/>
              <a:ea typeface="Calibri" panose="020F0502020204030204" pitchFamily="34" charset="0"/>
            </a:endParaRPr>
          </a:p>
          <a:p>
            <a:endParaRPr lang="fr-FR" dirty="0"/>
          </a:p>
        </p:txBody>
      </p:sp>
      <p:pic>
        <p:nvPicPr>
          <p:cNvPr id="5" name="Image 4">
            <a:extLst>
              <a:ext uri="{FF2B5EF4-FFF2-40B4-BE49-F238E27FC236}">
                <a16:creationId xmlns:a16="http://schemas.microsoft.com/office/drawing/2014/main" id="{DF3C1AA7-8C84-40D0-BA09-20974A80FBAD}"/>
              </a:ext>
            </a:extLst>
          </p:cNvPr>
          <p:cNvPicPr>
            <a:picLocks noChangeAspect="1"/>
          </p:cNvPicPr>
          <p:nvPr/>
        </p:nvPicPr>
        <p:blipFill rotWithShape="1">
          <a:blip r:embed="rId2"/>
          <a:srcRect l="33463" t="44400" r="34251" b="33200"/>
          <a:stretch/>
        </p:blipFill>
        <p:spPr>
          <a:xfrm>
            <a:off x="827584" y="3933056"/>
            <a:ext cx="6912768" cy="2466331"/>
          </a:xfrm>
          <a:prstGeom prst="rect">
            <a:avLst/>
          </a:prstGeom>
        </p:spPr>
      </p:pic>
    </p:spTree>
    <p:extLst>
      <p:ext uri="{BB962C8B-B14F-4D97-AF65-F5344CB8AC3E}">
        <p14:creationId xmlns:p14="http://schemas.microsoft.com/office/powerpoint/2010/main" val="25427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CE96CA-3E39-458E-A131-9AAC756593F6}"/>
              </a:ext>
            </a:extLst>
          </p:cNvPr>
          <p:cNvSpPr>
            <a:spLocks noGrp="1"/>
          </p:cNvSpPr>
          <p:nvPr>
            <p:ph type="title"/>
          </p:nvPr>
        </p:nvSpPr>
        <p:spPr/>
        <p:txBody>
          <a:bodyPr/>
          <a:lstStyle/>
          <a:p>
            <a:r>
              <a:rPr lang="fr-FR" dirty="0">
                <a:solidFill>
                  <a:srgbClr val="7030A0"/>
                </a:solidFill>
              </a:rPr>
              <a:t>Les instances de dialogue social traitant des situations individuelles </a:t>
            </a:r>
          </a:p>
        </p:txBody>
      </p:sp>
      <p:sp>
        <p:nvSpPr>
          <p:cNvPr id="3" name="Espace réservé du contenu 2">
            <a:extLst>
              <a:ext uri="{FF2B5EF4-FFF2-40B4-BE49-F238E27FC236}">
                <a16:creationId xmlns:a16="http://schemas.microsoft.com/office/drawing/2014/main" id="{7228E976-C073-4D17-B006-C00F50A8BEE4}"/>
              </a:ext>
            </a:extLst>
          </p:cNvPr>
          <p:cNvSpPr>
            <a:spLocks noGrp="1"/>
          </p:cNvSpPr>
          <p:nvPr>
            <p:ph idx="1"/>
          </p:nvPr>
        </p:nvSpPr>
        <p:spPr>
          <a:xfrm>
            <a:off x="457200" y="1484784"/>
            <a:ext cx="8229600" cy="4641379"/>
          </a:xfrm>
        </p:spPr>
        <p:txBody>
          <a:bodyPr>
            <a:normAutofit fontScale="92500" lnSpcReduction="10000"/>
          </a:bodyPr>
          <a:lstStyle/>
          <a:p>
            <a:pPr marL="0" lvl="0" indent="0">
              <a:buNone/>
            </a:pPr>
            <a:r>
              <a:rPr lang="fr-FR" sz="1400" dirty="0">
                <a:solidFill>
                  <a:prstClr val="black"/>
                </a:solidFill>
              </a:rPr>
              <a:t>Ces instances sont composées à part égale de représentants du personnel (élus) et de représentants de l’administration (désignés par l’autorité territoriale)</a:t>
            </a:r>
          </a:p>
          <a:p>
            <a:pPr algn="just"/>
            <a:endParaRPr lang="fr-FR" sz="2900" dirty="0"/>
          </a:p>
          <a:p>
            <a:pPr algn="just"/>
            <a:endParaRPr lang="fr-FR" sz="2900" dirty="0"/>
          </a:p>
          <a:p>
            <a:pPr algn="just"/>
            <a:endParaRPr lang="fr-FR" sz="2900" dirty="0"/>
          </a:p>
          <a:p>
            <a:pPr algn="just"/>
            <a:endParaRPr lang="fr-FR" sz="2900" dirty="0"/>
          </a:p>
          <a:p>
            <a:pPr algn="just"/>
            <a:endParaRPr lang="fr-FR" sz="2900" dirty="0"/>
          </a:p>
          <a:p>
            <a:pPr algn="just"/>
            <a:endParaRPr lang="fr-FR" sz="2900" dirty="0"/>
          </a:p>
          <a:p>
            <a:pPr algn="just"/>
            <a:endParaRPr lang="fr-FR" sz="2900" dirty="0"/>
          </a:p>
          <a:p>
            <a:pPr algn="just">
              <a:buFont typeface="Wingdings" panose="05000000000000000000" pitchFamily="2" charset="2"/>
              <a:buChar char="ü"/>
            </a:pPr>
            <a:endParaRPr lang="fr-FR" sz="2900" dirty="0"/>
          </a:p>
          <a:p>
            <a:pPr algn="just">
              <a:buFont typeface="Wingdings" panose="05000000000000000000" pitchFamily="2" charset="2"/>
              <a:buChar char="ü"/>
            </a:pPr>
            <a:r>
              <a:rPr lang="fr-FR" sz="1400" dirty="0"/>
              <a:t>Pour chacune de ces commissions, une commission par catégorie d’agents (A, B, C)</a:t>
            </a:r>
          </a:p>
          <a:p>
            <a:pPr algn="just">
              <a:buFont typeface="Wingdings" panose="05000000000000000000" pitchFamily="2" charset="2"/>
              <a:buChar char="ü"/>
            </a:pPr>
            <a:r>
              <a:rPr lang="fr-FR" sz="1400" dirty="0"/>
              <a:t>Ces commissions siègent au Centre de gestion pour les collectivités qui y sont affiliées.</a:t>
            </a:r>
          </a:p>
          <a:p>
            <a:pPr algn="just"/>
            <a:endParaRPr lang="fr-FR" sz="2900" dirty="0"/>
          </a:p>
          <a:p>
            <a:endParaRPr lang="fr-FR" dirty="0"/>
          </a:p>
        </p:txBody>
      </p:sp>
      <p:graphicFrame>
        <p:nvGraphicFramePr>
          <p:cNvPr id="4" name="Diagramme 3">
            <a:extLst>
              <a:ext uri="{FF2B5EF4-FFF2-40B4-BE49-F238E27FC236}">
                <a16:creationId xmlns:a16="http://schemas.microsoft.com/office/drawing/2014/main" id="{860F6BBC-14A8-4728-8ACD-32394F465952}"/>
              </a:ext>
            </a:extLst>
          </p:cNvPr>
          <p:cNvGraphicFramePr/>
          <p:nvPr>
            <p:extLst>
              <p:ext uri="{D42A27DB-BD31-4B8C-83A1-F6EECF244321}">
                <p14:modId xmlns:p14="http://schemas.microsoft.com/office/powerpoint/2010/main" val="1828406696"/>
              </p:ext>
            </p:extLst>
          </p:nvPr>
        </p:nvGraphicFramePr>
        <p:xfrm>
          <a:off x="827584" y="2132856"/>
          <a:ext cx="7200800" cy="3124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364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969299-0FE4-4160-A4EE-2A796C9C8970}"/>
              </a:ext>
            </a:extLst>
          </p:cNvPr>
          <p:cNvSpPr>
            <a:spLocks noGrp="1"/>
          </p:cNvSpPr>
          <p:nvPr>
            <p:ph type="title"/>
          </p:nvPr>
        </p:nvSpPr>
        <p:spPr/>
        <p:txBody>
          <a:bodyPr/>
          <a:lstStyle/>
          <a:p>
            <a:r>
              <a:rPr lang="fr-FR" dirty="0">
                <a:solidFill>
                  <a:srgbClr val="7030A0"/>
                </a:solidFill>
              </a:rPr>
              <a:t>Les instances de dialogue social traitant des questions d’ordre collectif </a:t>
            </a:r>
          </a:p>
        </p:txBody>
      </p:sp>
      <p:sp>
        <p:nvSpPr>
          <p:cNvPr id="3" name="Espace réservé du contenu 2">
            <a:extLst>
              <a:ext uri="{FF2B5EF4-FFF2-40B4-BE49-F238E27FC236}">
                <a16:creationId xmlns:a16="http://schemas.microsoft.com/office/drawing/2014/main" id="{62567FAF-58FA-401F-A9C8-E51790BD4A2E}"/>
              </a:ext>
            </a:extLst>
          </p:cNvPr>
          <p:cNvSpPr>
            <a:spLocks noGrp="1"/>
          </p:cNvSpPr>
          <p:nvPr>
            <p:ph idx="1"/>
          </p:nvPr>
        </p:nvSpPr>
        <p:spPr/>
        <p:txBody>
          <a:bodyPr>
            <a:normAutofit/>
          </a:bodyPr>
          <a:lstStyle/>
          <a:p>
            <a:pPr algn="just"/>
            <a:r>
              <a:rPr lang="fr-FR" sz="1400" b="1" dirty="0"/>
              <a:t>Le comité technique (CT)</a:t>
            </a:r>
          </a:p>
          <a:p>
            <a:pPr marL="0" indent="0" algn="just">
              <a:buNone/>
            </a:pPr>
            <a:r>
              <a:rPr lang="fr-FR" sz="1400" dirty="0"/>
              <a:t> Le CT est consulté pour avis sur les questions relatives à l’organisation et au fonctionnement du service, aux évolutions des administrations ayant un impact sur les personnels, aux grandes orientations relatives aux effectifs et aux compétences, aux orientations en matière de politique indemnitaire, à la formation, à l’insertion et à la promotion de l’égalité professionnelle, ainsi que pour les sujets d’ordre général intéressant l’hygiène, la sécurité et les conditions de travail</a:t>
            </a:r>
          </a:p>
          <a:p>
            <a:pPr algn="just"/>
            <a:endParaRPr lang="fr-FR" sz="1400" dirty="0"/>
          </a:p>
          <a:p>
            <a:pPr algn="just"/>
            <a:r>
              <a:rPr lang="fr-FR" sz="1400" b="1" dirty="0"/>
              <a:t>Le Comité d’hygiène, de sécurité et des conditions de travail (CHSCT) </a:t>
            </a:r>
          </a:p>
          <a:p>
            <a:pPr marL="0" indent="0" algn="just">
              <a:buNone/>
            </a:pPr>
            <a:r>
              <a:rPr lang="fr-FR" sz="1400" dirty="0"/>
              <a:t>Le CHSCT a pour mission de contribuer à l’amélioration des conditions de travail ainsi qu’à la protection de la santé physique et mentale et la sécurité des agents au travail. </a:t>
            </a:r>
          </a:p>
          <a:p>
            <a:pPr marL="0" indent="0" algn="just">
              <a:buNone/>
            </a:pPr>
            <a:r>
              <a:rPr lang="fr-FR" sz="1400" dirty="0"/>
              <a:t>Son avis est sollicité sur toutes les questions relatives à la prévention des risques professionnels. Il procède à l’analyse des risques professionnels et donne un avis sur le programme annuel de prévention des risques.</a:t>
            </a:r>
            <a:r>
              <a:rPr lang="fr-FR" sz="1400" i="1" dirty="0">
                <a:solidFill>
                  <a:srgbClr val="FF0000"/>
                </a:solidFill>
              </a:rPr>
              <a:t> </a:t>
            </a:r>
          </a:p>
          <a:p>
            <a:pPr marL="0" indent="0" algn="just">
              <a:buNone/>
            </a:pPr>
            <a:endParaRPr lang="fr-FR" sz="800" i="1" dirty="0">
              <a:solidFill>
                <a:srgbClr val="FF0000"/>
              </a:solidFill>
            </a:endParaRPr>
          </a:p>
          <a:p>
            <a:pPr marL="0" indent="0" algn="just">
              <a:buNone/>
            </a:pPr>
            <a:r>
              <a:rPr lang="fr-FR" sz="1400" dirty="0"/>
              <a:t>Les collectivités et établissements publics de moins de 50 agents relèvent du périmètre du comité technique intercommunal (CTI) du Centre de gestion. Les autres ont leurs propres instances (CT et CHSCT distincts). </a:t>
            </a:r>
          </a:p>
          <a:p>
            <a:pPr marL="0" indent="0" algn="just">
              <a:buNone/>
            </a:pPr>
            <a:endParaRPr lang="fr-FR" sz="1600" dirty="0"/>
          </a:p>
          <a:p>
            <a:pPr marL="0" indent="0" algn="just">
              <a:buNone/>
            </a:pPr>
            <a:endParaRPr lang="fr-FR" sz="1600" dirty="0"/>
          </a:p>
          <a:p>
            <a:pPr marL="0" indent="0">
              <a:buNone/>
            </a:pPr>
            <a:endParaRPr lang="fr-FR" sz="1600" dirty="0"/>
          </a:p>
        </p:txBody>
      </p:sp>
      <p:graphicFrame>
        <p:nvGraphicFramePr>
          <p:cNvPr id="4" name="Tableau 4">
            <a:extLst>
              <a:ext uri="{FF2B5EF4-FFF2-40B4-BE49-F238E27FC236}">
                <a16:creationId xmlns:a16="http://schemas.microsoft.com/office/drawing/2014/main" id="{A20A8A90-8730-4638-93FE-9380FA44594C}"/>
              </a:ext>
            </a:extLst>
          </p:cNvPr>
          <p:cNvGraphicFramePr>
            <a:graphicFrameLocks noGrp="1"/>
          </p:cNvGraphicFramePr>
          <p:nvPr>
            <p:extLst>
              <p:ext uri="{D42A27DB-BD31-4B8C-83A1-F6EECF244321}">
                <p14:modId xmlns:p14="http://schemas.microsoft.com/office/powerpoint/2010/main" val="577589875"/>
              </p:ext>
            </p:extLst>
          </p:nvPr>
        </p:nvGraphicFramePr>
        <p:xfrm>
          <a:off x="1403648" y="5517232"/>
          <a:ext cx="6072336" cy="731520"/>
        </p:xfrm>
        <a:graphic>
          <a:graphicData uri="http://schemas.openxmlformats.org/drawingml/2006/table">
            <a:tbl>
              <a:tblPr firstRow="1" bandRow="1">
                <a:tableStyleId>{5C22544A-7EE6-4342-B048-85BDC9FD1C3A}</a:tableStyleId>
              </a:tblPr>
              <a:tblGrid>
                <a:gridCol w="6072336">
                  <a:extLst>
                    <a:ext uri="{9D8B030D-6E8A-4147-A177-3AD203B41FA5}">
                      <a16:colId xmlns:a16="http://schemas.microsoft.com/office/drawing/2014/main" val="2775951099"/>
                    </a:ext>
                  </a:extLst>
                </a:gridCol>
              </a:tblGrid>
              <a:tr h="370840">
                <a:tc>
                  <a:txBody>
                    <a:bodyPr/>
                    <a:lstStyle/>
                    <a:p>
                      <a:r>
                        <a:rPr lang="fr-FR" sz="1400" dirty="0">
                          <a:latin typeface="Arial" panose="020B0604020202020204" pitchFamily="34" charset="0"/>
                          <a:cs typeface="Arial" panose="020B0604020202020204" pitchFamily="34" charset="0"/>
                        </a:rPr>
                        <a:t>A  noter que ces deux instances disparaîtront après les élections professionnelles de 2022 et la création du comité social territorial (CST) issu de la fusion du CT et du CHSCT</a:t>
                      </a:r>
                    </a:p>
                  </a:txBody>
                  <a:tcPr/>
                </a:tc>
                <a:extLst>
                  <a:ext uri="{0D108BD9-81ED-4DB2-BD59-A6C34878D82A}">
                    <a16:rowId xmlns:a16="http://schemas.microsoft.com/office/drawing/2014/main" val="860212523"/>
                  </a:ext>
                </a:extLst>
              </a:tr>
            </a:tbl>
          </a:graphicData>
        </a:graphic>
      </p:graphicFrame>
      <p:pic>
        <p:nvPicPr>
          <p:cNvPr id="5" name="Image 4" descr="Attention Icône 3d Sur Fond Blanc | Vecteur Premium">
            <a:extLst>
              <a:ext uri="{FF2B5EF4-FFF2-40B4-BE49-F238E27FC236}">
                <a16:creationId xmlns:a16="http://schemas.microsoft.com/office/drawing/2014/main" id="{FF1644EC-CCBA-4027-85DF-3998F9B3DE5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762" y="5430838"/>
            <a:ext cx="695325" cy="695325"/>
          </a:xfrm>
          <a:prstGeom prst="rect">
            <a:avLst/>
          </a:prstGeom>
          <a:noFill/>
          <a:ln>
            <a:noFill/>
          </a:ln>
        </p:spPr>
      </p:pic>
    </p:spTree>
    <p:extLst>
      <p:ext uri="{BB962C8B-B14F-4D97-AF65-F5344CB8AC3E}">
        <p14:creationId xmlns:p14="http://schemas.microsoft.com/office/powerpoint/2010/main" val="352493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558</TotalTime>
  <Words>2225</Words>
  <Application>Microsoft Office PowerPoint</Application>
  <PresentationFormat>Affichage à l'écran (4:3)</PresentationFormat>
  <Paragraphs>198</Paragraphs>
  <Slides>17</Slides>
  <Notes>0</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17</vt:i4>
      </vt:variant>
    </vt:vector>
  </HeadingPairs>
  <TitlesOfParts>
    <vt:vector size="23" baseType="lpstr">
      <vt:lpstr>Arial</vt:lpstr>
      <vt:lpstr>Calibri</vt:lpstr>
      <vt:lpstr>Century Gothic</vt:lpstr>
      <vt:lpstr>Wingdings</vt:lpstr>
      <vt:lpstr>Thème Office</vt:lpstr>
      <vt:lpstr>Acrobat Document</vt:lpstr>
      <vt:lpstr>LA FONCTION PUBLIQUE TERRITORIALE ET SES ACTEURS</vt:lpstr>
      <vt:lpstr>La fonction publique territoriale, de quoi parle-t-on ?</vt:lpstr>
      <vt:lpstr>Ce qui distingue la FPT des fonctions publiques d’Etat et hospitalière</vt:lpstr>
      <vt:lpstr>La notion d’agent territorial</vt:lpstr>
      <vt:lpstr>Que recouvre le statut de la fonction publique territoriale ? </vt:lpstr>
      <vt:lpstr>Les acteurs internes de la politique RH dans les collectivités </vt:lpstr>
      <vt:lpstr>Les instances de dialogue social </vt:lpstr>
      <vt:lpstr>Les instances de dialogue social traitant des situations individuelles </vt:lpstr>
      <vt:lpstr>Les instances de dialogue social traitant des questions d’ordre collectif </vt:lpstr>
      <vt:lpstr>Les acteurs externes de la politique RH</vt:lpstr>
      <vt:lpstr> Les acteurs externes de la politique RH Les centres de gestion de la fonction publique territoriale (CDG) </vt:lpstr>
      <vt:lpstr> Les principales missions obligatoires des CDG</vt:lpstr>
      <vt:lpstr>Les missions facultatives proposées par le CDG 42</vt:lpstr>
      <vt:lpstr>Le CDG 42 en quelques chiffres</vt:lpstr>
      <vt:lpstr>Pour aller plus loin</vt:lpstr>
      <vt:lpstr>Pour aller plus loin</vt:lpstr>
      <vt:lpstr>Merci de votre attention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carrieres5</dc:creator>
  <cp:lastModifiedBy>Laurence FORISSIER</cp:lastModifiedBy>
  <cp:revision>58</cp:revision>
  <dcterms:created xsi:type="dcterms:W3CDTF">2014-09-15T08:00:39Z</dcterms:created>
  <dcterms:modified xsi:type="dcterms:W3CDTF">2021-06-14T09:55:13Z</dcterms:modified>
</cp:coreProperties>
</file>